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7" r:id="rId1"/>
  </p:sldMasterIdLst>
  <p:notesMasterIdLst>
    <p:notesMasterId r:id="rId28"/>
  </p:notesMasterIdLst>
  <p:handoutMasterIdLst>
    <p:handoutMasterId r:id="rId29"/>
  </p:handoutMasterIdLst>
  <p:sldIdLst>
    <p:sldId id="256" r:id="rId2"/>
    <p:sldId id="362" r:id="rId3"/>
    <p:sldId id="372" r:id="rId4"/>
    <p:sldId id="373" r:id="rId5"/>
    <p:sldId id="374" r:id="rId6"/>
    <p:sldId id="363" r:id="rId7"/>
    <p:sldId id="364" r:id="rId8"/>
    <p:sldId id="366" r:id="rId9"/>
    <p:sldId id="367" r:id="rId10"/>
    <p:sldId id="348" r:id="rId11"/>
    <p:sldId id="350" r:id="rId12"/>
    <p:sldId id="351" r:id="rId13"/>
    <p:sldId id="370" r:id="rId14"/>
    <p:sldId id="371" r:id="rId15"/>
    <p:sldId id="361" r:id="rId16"/>
    <p:sldId id="355" r:id="rId17"/>
    <p:sldId id="356" r:id="rId18"/>
    <p:sldId id="365" r:id="rId19"/>
    <p:sldId id="337" r:id="rId20"/>
    <p:sldId id="354" r:id="rId21"/>
    <p:sldId id="357" r:id="rId22"/>
    <p:sldId id="335" r:id="rId23"/>
    <p:sldId id="294" r:id="rId24"/>
    <p:sldId id="369" r:id="rId25"/>
    <p:sldId id="375" r:id="rId26"/>
    <p:sldId id="320" r:id="rId27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3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3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3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3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3900" tIns="46950" rIns="93900" bIns="46950" rtlCol="0"/>
          <a:lstStyle>
            <a:lvl1pPr algn="l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wrap="square" lIns="93900" tIns="46950" rIns="93900" bIns="4695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268E560-6C19-495F-860F-05810D32EE79}" type="datetime1">
              <a:rPr lang="pt-BR"/>
              <a:pPr/>
              <a:t>03/12/2014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3900" tIns="46950" rIns="93900" bIns="46950" rtlCol="0" anchor="b"/>
          <a:lstStyle>
            <a:lvl1pPr algn="l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3900" tIns="46950" rIns="93900" bIns="4695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01C731A3-14A0-4538-AC71-A18C3F1EDCA3}" type="slidenum">
              <a:rPr lang="pt-BR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3444681-8496-41B1-9B5B-BA597C8ACCDA}" type="datetime1">
              <a:rPr lang="pt-BR"/>
              <a:pPr/>
              <a:t>03/12/2014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D8C9243-3D46-4BFA-91F3-7B46CC423F82}" type="slidenum">
              <a:rPr lang="pt-BR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3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3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3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3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3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B1A3CB1-F971-4517-86EA-E1EB1DC2F026}" type="slidenum">
              <a:rPr lang="pt-BR"/>
              <a:pPr/>
              <a:t>3</a:t>
            </a:fld>
            <a:endParaRPr lang="pt-BR"/>
          </a:p>
        </p:txBody>
      </p:sp>
      <p:sp>
        <p:nvSpPr>
          <p:cNvPr id="19459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2FD9135-507A-43A8-B463-CFB001DA7E35}" type="slidenum">
              <a:rPr lang="pt-BR"/>
              <a:pPr/>
              <a:t>4</a:t>
            </a:fld>
            <a:endParaRPr lang="pt-BR"/>
          </a:p>
        </p:txBody>
      </p:sp>
      <p:sp>
        <p:nvSpPr>
          <p:cNvPr id="21507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748EFD56-3452-435E-99A0-EEE70F4A5D81}" type="slidenum">
              <a:rPr lang="pt-BR" sz="1300"/>
              <a:pPr eaLnBrk="1" hangingPunct="1"/>
              <a:t>24</a:t>
            </a:fld>
            <a:endParaRPr lang="pt-BR" sz="1300"/>
          </a:p>
        </p:txBody>
      </p:sp>
      <p:sp>
        <p:nvSpPr>
          <p:cNvPr id="43011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0" y="0"/>
            <a:ext cx="9144000" cy="6400800"/>
            <a:chOff x="0" y="0"/>
            <a:chExt cx="9144000" cy="6400800"/>
          </a:xfrm>
        </p:grpSpPr>
        <p:sp>
          <p:nvSpPr>
            <p:cNvPr id="5" name="Rectangle 12"/>
            <p:cNvSpPr/>
            <p:nvPr/>
          </p:nvSpPr>
          <p:spPr>
            <a:xfrm>
              <a:off x="1828800" y="4572000"/>
              <a:ext cx="68580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/>
            </a:p>
          </p:txBody>
        </p:sp>
        <p:grpSp>
          <p:nvGrpSpPr>
            <p:cNvPr id="6" name="Group 10"/>
            <p:cNvGrpSpPr>
              <a:grpSpLocks/>
            </p:cNvGrpSpPr>
            <p:nvPr/>
          </p:nvGrpSpPr>
          <p:grpSpPr bwMode="auto">
            <a:xfrm>
              <a:off x="0" y="0"/>
              <a:ext cx="9144000" cy="6400800"/>
              <a:chOff x="0" y="0"/>
              <a:chExt cx="9144000" cy="6400800"/>
            </a:xfrm>
          </p:grpSpPr>
          <p:sp>
            <p:nvSpPr>
              <p:cNvPr id="8" name="Rectangle 15"/>
              <p:cNvSpPr/>
              <p:nvPr/>
            </p:nvSpPr>
            <p:spPr>
              <a:xfrm>
                <a:off x="0" y="0"/>
                <a:ext cx="1828800" cy="64008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/>
              </a:p>
            </p:txBody>
          </p:sp>
          <p:sp>
            <p:nvSpPr>
              <p:cNvPr id="9" name="Rectangle 16"/>
              <p:cNvSpPr/>
              <p:nvPr/>
            </p:nvSpPr>
            <p:spPr>
              <a:xfrm>
                <a:off x="0" y="4572000"/>
                <a:ext cx="9144000" cy="18288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reflection blurRad="6350" stA="50000" endA="300" endPos="38500" dist="508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/>
              </a:p>
            </p:txBody>
          </p:sp>
        </p:grpSp>
        <p:sp>
          <p:nvSpPr>
            <p:cNvPr id="7" name="Rectangle 14"/>
            <p:cNvSpPr/>
            <p:nvPr/>
          </p:nvSpPr>
          <p:spPr>
            <a:xfrm>
              <a:off x="0" y="45720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5867400"/>
            <a:ext cx="6570722" cy="457200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alpha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4648200"/>
            <a:ext cx="6553200" cy="1219200"/>
          </a:xfrm>
        </p:spPr>
        <p:txBody>
          <a:bodyPr anchor="b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553200"/>
            <a:ext cx="1676400" cy="228600"/>
          </a:xfrm>
        </p:spPr>
        <p:txBody>
          <a:bodyPr anchor="t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9B2A4328-2531-47F9-B5B2-7D997DE0B8A1}" type="datetime1">
              <a:rPr lang="en-US"/>
              <a:pPr/>
              <a:t>12/3/2014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2300" y="6553200"/>
            <a:ext cx="1676400" cy="228600"/>
          </a:xfrm>
        </p:spPr>
        <p:txBody>
          <a:bodyPr anchor="t" anchorCtr="0"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70450" y="6553200"/>
            <a:ext cx="762000" cy="228600"/>
          </a:xfrm>
        </p:spPr>
        <p:txBody>
          <a:bodyPr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fld id="{3FC11C71-485E-4E97-AA4D-377B68A2E72F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8E1C61-43A9-476C-9662-F82C76AA64CA}" type="datetime1">
              <a:rPr lang="en-US"/>
              <a:pPr/>
              <a:t>12/3/2014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89A775-F2C8-454A-B3C2-46476A1B6447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Rectangle 12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/>
            </a:p>
          </p:txBody>
        </p:sp>
        <p:sp>
          <p:nvSpPr>
            <p:cNvPr id="6" name="Rectangle 13"/>
            <p:cNvSpPr/>
            <p:nvPr/>
          </p:nvSpPr>
          <p:spPr>
            <a:xfrm>
              <a:off x="0" y="25146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/>
            </a:p>
          </p:txBody>
        </p:sp>
        <p:sp>
          <p:nvSpPr>
            <p:cNvPr id="7" name="Rectangle 14"/>
            <p:cNvSpPr/>
            <p:nvPr/>
          </p:nvSpPr>
          <p:spPr>
            <a:xfrm>
              <a:off x="1828800" y="2514600"/>
              <a:ext cx="73152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667000"/>
            <a:ext cx="6629400" cy="1143000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4495800"/>
            <a:ext cx="1524000" cy="2057400"/>
          </a:xfrm>
        </p:spPr>
        <p:txBody>
          <a:bodyPr rtlCol="0">
            <a:normAutofit/>
          </a:bodyPr>
          <a:lstStyle>
            <a:lvl1pPr marL="0" indent="0">
              <a:lnSpc>
                <a:spcPct val="200000"/>
              </a:lnSpc>
              <a:buNone/>
              <a:defRPr sz="16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931025" y="6556375"/>
            <a:ext cx="1673225" cy="228600"/>
          </a:xfrm>
        </p:spPr>
        <p:txBody>
          <a:bodyPr/>
          <a:lstStyle>
            <a:lvl1pPr>
              <a:defRPr/>
            </a:lvl1pPr>
          </a:lstStyle>
          <a:p>
            <a:fld id="{46686D04-3E93-4407-804E-E3A4CC42090D}" type="datetime1">
              <a:rPr lang="en-US"/>
              <a:pPr/>
              <a:t>12/3/2014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2300" y="6556375"/>
            <a:ext cx="167322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67275" y="6556375"/>
            <a:ext cx="762000" cy="228600"/>
          </a:xfrm>
        </p:spPr>
        <p:txBody>
          <a:bodyPr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fld id="{38E355A7-6147-4AFC-9A07-65F02F4F3B95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8A1191-511E-4C68-9F79-6D8164688421}" type="datetime1">
              <a:rPr lang="en-US"/>
              <a:pPr/>
              <a:t>12/3/2014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F46B0C-F913-4ACC-A06A-6BAA5EF2352E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91697"/>
            <a:ext cx="2971800" cy="639762"/>
          </a:xfrm>
        </p:spPr>
        <p:txBody>
          <a:bodyPr rtlCol="0" anchor="ctr">
            <a:noAutofit/>
          </a:bodyPr>
          <a:lstStyle>
            <a:lvl1pPr marL="0" indent="0">
              <a:buNone/>
              <a:defRPr sz="2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47925" y="3137647"/>
            <a:ext cx="2971800" cy="2999232"/>
          </a:xfr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5000" y="2291697"/>
            <a:ext cx="2971800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5000" y="3137647"/>
            <a:ext cx="2971800" cy="3001962"/>
          </a:xfr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191F8D-022D-41EF-99ED-4B2C4FF0D500}" type="datetime1">
              <a:rPr lang="en-US"/>
              <a:pPr/>
              <a:t>12/3/2014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60C382-E65A-45CF-93A3-DB0466A5998D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0" y="0"/>
            <a:ext cx="9144000" cy="1676400"/>
            <a:chOff x="0" y="0"/>
            <a:chExt cx="9144000" cy="1676400"/>
          </a:xfrm>
        </p:grpSpPr>
        <p:sp>
          <p:nvSpPr>
            <p:cNvPr id="4" name="Rectangle 12"/>
            <p:cNvSpPr/>
            <p:nvPr/>
          </p:nvSpPr>
          <p:spPr>
            <a:xfrm>
              <a:off x="0" y="0"/>
              <a:ext cx="91440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/>
            </a:p>
          </p:txBody>
        </p:sp>
        <p:sp>
          <p:nvSpPr>
            <p:cNvPr id="5" name="Rectangle 13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/>
            </a:p>
          </p:txBody>
        </p:sp>
        <p:sp>
          <p:nvSpPr>
            <p:cNvPr id="6" name="Oval 14"/>
            <p:cNvSpPr/>
            <p:nvPr/>
          </p:nvSpPr>
          <p:spPr>
            <a:xfrm>
              <a:off x="495300" y="4191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19B4E24-48C1-4360-8748-B1A5CD51E74F}" type="datetime1">
              <a:rPr lang="en-US"/>
              <a:pPr/>
              <a:t>12/3/2014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8C6178-04B7-42AC-A3EB-617384E3C13B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0" y="0"/>
            <a:ext cx="1828800" cy="1676400"/>
            <a:chOff x="457200" y="457200"/>
            <a:chExt cx="1828800" cy="1676400"/>
          </a:xfrm>
        </p:grpSpPr>
        <p:sp>
          <p:nvSpPr>
            <p:cNvPr id="3" name="Rectangle 12"/>
            <p:cNvSpPr/>
            <p:nvPr/>
          </p:nvSpPr>
          <p:spPr>
            <a:xfrm>
              <a:off x="457200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/>
            </a:p>
          </p:txBody>
        </p:sp>
        <p:sp>
          <p:nvSpPr>
            <p:cNvPr id="4" name="Oval 13"/>
            <p:cNvSpPr/>
            <p:nvPr/>
          </p:nvSpPr>
          <p:spPr>
            <a:xfrm>
              <a:off x="952500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/>
            </a:p>
          </p:txBody>
        </p:sp>
      </p:grp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8FD70C1-4068-4FA1-902E-E5D3B3D3FE92}" type="datetime1">
              <a:rPr lang="en-US"/>
              <a:pPr/>
              <a:t>12/3/2014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F0467C-765D-4164-8D8D-F667C8E1C71A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6624" y="2446991"/>
            <a:ext cx="5715000" cy="353119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90"/>
            <a:ext cx="1524000" cy="2362200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400" b="1">
                <a:solidFill>
                  <a:srgbClr val="000000">
                    <a:alpha val="50196"/>
                  </a:srgb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6CA8EA-83B5-4812-9C0E-88C56AF4AD25}" type="datetime1">
              <a:rPr lang="en-US"/>
              <a:pPr/>
              <a:t>12/3/2014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6B1A1B-A6EC-4D7B-B25C-89DBDCFE3B74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06624" y="2450592"/>
            <a:ext cx="5715000" cy="3529584"/>
          </a:xfrm>
          <a:noFill/>
          <a:ln w="101600" cmpd="sng">
            <a:miter lim="800000"/>
          </a:ln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rtlCol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89"/>
            <a:ext cx="1527048" cy="2359152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buNone/>
              <a:defRPr sz="14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A92C68-CB71-420A-87B7-A4A3E65DF4E7}" type="datetime1">
              <a:rPr lang="en-US"/>
              <a:pPr/>
              <a:t>12/3/2014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213F4E-CCD2-4997-91D6-21AA77F4E6FB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36FBC3D-A6FF-40D9-8F44-59EE995D1865}" type="datetime1">
              <a:rPr lang="en-US"/>
              <a:pPr/>
              <a:t>12/3/2014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819F4D-4A66-4D8A-BAD9-DED0A871CE7F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-442912" y="457200"/>
            <a:chExt cx="9144000" cy="6858000"/>
          </a:xfrm>
        </p:grpSpPr>
        <p:sp>
          <p:nvSpPr>
            <p:cNvPr id="5" name="Rectangle 12"/>
            <p:cNvSpPr/>
            <p:nvPr/>
          </p:nvSpPr>
          <p:spPr>
            <a:xfrm>
              <a:off x="-442912" y="457200"/>
              <a:ext cx="9129712" cy="167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/>
            </a:p>
          </p:txBody>
        </p:sp>
        <p:sp>
          <p:nvSpPr>
            <p:cNvPr id="6" name="Rectangle 13"/>
            <p:cNvSpPr/>
            <p:nvPr/>
          </p:nvSpPr>
          <p:spPr>
            <a:xfrm>
              <a:off x="6872288" y="457200"/>
              <a:ext cx="18288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/>
            </a:p>
          </p:txBody>
        </p:sp>
        <p:sp>
          <p:nvSpPr>
            <p:cNvPr id="7" name="Rectangle 14"/>
            <p:cNvSpPr/>
            <p:nvPr/>
          </p:nvSpPr>
          <p:spPr>
            <a:xfrm>
              <a:off x="6872288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/>
            </a:p>
          </p:txBody>
        </p:sp>
        <p:sp>
          <p:nvSpPr>
            <p:cNvPr id="8" name="Oval 15"/>
            <p:cNvSpPr/>
            <p:nvPr/>
          </p:nvSpPr>
          <p:spPr>
            <a:xfrm>
              <a:off x="7367588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2298700"/>
            <a:ext cx="1447800" cy="38274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0"/>
            <a:ext cx="5943600" cy="3840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5752C2D-04A7-4A90-9FFD-1F1FB029F6AA}" type="datetime1">
              <a:rPr lang="en-US"/>
              <a:pPr/>
              <a:t>12/3/2014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48600" y="533400"/>
            <a:ext cx="762000" cy="609600"/>
          </a:xfrm>
        </p:spPr>
        <p:txBody>
          <a:bodyPr/>
          <a:lstStyle>
            <a:lvl1pPr>
              <a:defRPr/>
            </a:lvl1pPr>
          </a:lstStyle>
          <a:p>
            <a:fld id="{CBD90977-8D58-4844-8CF8-9D2BF46F0F22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28D5FB07-9C7D-4B10-A160-9597071E997B}" type="slidenum">
              <a:rPr lang="pt-BR"/>
              <a:pPr/>
              <a:t>‹nº›</a:t>
            </a:fld>
            <a:endParaRPr lang="pt-BR"/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FB2FEA3-AD04-41F3-A0B6-4387115BEB23}" type="datetime1">
              <a:rPr lang="pt-BR"/>
              <a:pPr/>
              <a:t>03/12/2014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457200" y="0"/>
              <a:ext cx="86868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/>
            </a:p>
          </p:txBody>
        </p:sp>
        <p:sp>
          <p:nvSpPr>
            <p:cNvPr id="11" name="Oval 10"/>
            <p:cNvSpPr/>
            <p:nvPr/>
          </p:nvSpPr>
          <p:spPr>
            <a:xfrm>
              <a:off x="495300" y="4191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/>
            </a:p>
          </p:txBody>
        </p:sp>
      </p:grp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438400" y="2286000"/>
            <a:ext cx="6248400" cy="38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 smtClean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pt-B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1588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latin typeface="Trebuchet MS" pitchFamily="-103" charset="0"/>
              </a:defRPr>
            </a:lvl1pPr>
          </a:lstStyle>
          <a:p>
            <a:fld id="{52133054-B65C-4FD9-83AA-ACDBA4A17625}" type="datetime1">
              <a:rPr lang="en-US"/>
              <a:pPr/>
              <a:t>12/3/2014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900" cap="small" baseline="0">
                <a:solidFill>
                  <a:schemeClr val="tx1"/>
                </a:solidFill>
                <a:latin typeface="+mj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400" y="533400"/>
            <a:ext cx="762000" cy="609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Trebuchet MS" pitchFamily="-103" charset="0"/>
              </a:defRPr>
            </a:lvl1pPr>
          </a:lstStyle>
          <a:p>
            <a:fld id="{B337C81E-4D2E-49A2-86A5-61CA56B5AE04}" type="slidenum">
              <a:rPr lang="en-US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0" r:id="rId1"/>
    <p:sldLayoutId id="2147484194" r:id="rId2"/>
    <p:sldLayoutId id="2147484201" r:id="rId3"/>
    <p:sldLayoutId id="2147484195" r:id="rId4"/>
    <p:sldLayoutId id="2147484196" r:id="rId5"/>
    <p:sldLayoutId id="2147484202" r:id="rId6"/>
    <p:sldLayoutId id="2147484203" r:id="rId7"/>
    <p:sldLayoutId id="2147484197" r:id="rId8"/>
    <p:sldLayoutId id="2147484198" r:id="rId9"/>
    <p:sldLayoutId id="2147484199" r:id="rId10"/>
    <p:sldLayoutId id="2147484204" r:id="rId11"/>
    <p:sldLayoutId id="2147484205" r:id="rId12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 cap="small" spc="200">
          <a:solidFill>
            <a:schemeClr val="tx1"/>
          </a:solidFill>
          <a:latin typeface="+mj-lt"/>
          <a:ea typeface="ＭＳ Ｐゴシック" pitchFamily="-103" charset="-128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  <a:ea typeface="ＭＳ Ｐゴシック" pitchFamily="-103" charset="-128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  <a:ea typeface="ＭＳ Ｐゴシック" pitchFamily="-103" charset="-128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  <a:ea typeface="ＭＳ Ｐゴシック" pitchFamily="-103" charset="-128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  <a:ea typeface="ＭＳ Ｐゴシック" pitchFamily="-103" charset="-128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9pPr>
    </p:titleStyle>
    <p:bodyStyle>
      <a:lvl1pPr marL="457200" indent="-457200" algn="l" rtl="0" eaLnBrk="0" fontAlgn="base" hangingPunct="0">
        <a:spcBef>
          <a:spcPts val="1800"/>
        </a:spcBef>
        <a:spcAft>
          <a:spcPct val="0"/>
        </a:spcAft>
        <a:buClr>
          <a:schemeClr val="accent1"/>
        </a:buClr>
        <a:buSzPct val="80000"/>
        <a:buFont typeface="Wingdings" pitchFamily="-103" charset="2"/>
        <a:buChar char=""/>
        <a:defRPr sz="2200" kern="1200">
          <a:solidFill>
            <a:schemeClr val="tx1"/>
          </a:solidFill>
          <a:latin typeface="+mn-lt"/>
          <a:ea typeface="ＭＳ Ｐゴシック" pitchFamily="-103" charset="-128"/>
          <a:cs typeface="+mn-cs"/>
        </a:defRPr>
      </a:lvl1pPr>
      <a:lvl2pPr marL="914400" indent="-457200" algn="l" rtl="0" eaLnBrk="0" fontAlgn="base" hangingPunct="0">
        <a:spcBef>
          <a:spcPts val="1800"/>
        </a:spcBef>
        <a:spcAft>
          <a:spcPct val="0"/>
        </a:spcAft>
        <a:buClr>
          <a:schemeClr val="accent2"/>
        </a:buClr>
        <a:buSzPct val="80000"/>
        <a:buFont typeface="Wingdings" pitchFamily="-103" charset="2"/>
        <a:buChar char=""/>
        <a:defRPr sz="2000" kern="1200">
          <a:solidFill>
            <a:schemeClr val="tx1"/>
          </a:solidFill>
          <a:latin typeface="+mn-lt"/>
          <a:ea typeface="ＭＳ Ｐゴシック" pitchFamily="-103" charset="-128"/>
          <a:cs typeface="+mn-cs"/>
        </a:defRPr>
      </a:lvl2pPr>
      <a:lvl3pPr marL="1371600" indent="-457200" algn="l" rtl="0" eaLnBrk="0" fontAlgn="base" hangingPunct="0">
        <a:spcBef>
          <a:spcPts val="1200"/>
        </a:spcBef>
        <a:spcAft>
          <a:spcPct val="0"/>
        </a:spcAft>
        <a:buClr>
          <a:srgbClr val="E66C7D"/>
        </a:buClr>
        <a:buSzPct val="80000"/>
        <a:buFont typeface="Wingdings" pitchFamily="-103" charset="2"/>
        <a:buChar char=""/>
        <a:defRPr kern="1200">
          <a:solidFill>
            <a:schemeClr val="tx1"/>
          </a:solidFill>
          <a:latin typeface="+mn-lt"/>
          <a:ea typeface="ＭＳ Ｐゴシック" pitchFamily="-103" charset="-128"/>
          <a:cs typeface="+mn-cs"/>
        </a:defRPr>
      </a:lvl3pPr>
      <a:lvl4pPr marL="1828800" indent="-457200" algn="l" rtl="0" eaLnBrk="0" fontAlgn="base" hangingPunct="0">
        <a:spcBef>
          <a:spcPts val="1200"/>
        </a:spcBef>
        <a:spcAft>
          <a:spcPct val="0"/>
        </a:spcAft>
        <a:buClr>
          <a:srgbClr val="6BB76D"/>
        </a:buClr>
        <a:buSzPct val="80000"/>
        <a:buFont typeface="Wingdings" pitchFamily="-103" charset="2"/>
        <a:buChar char=""/>
        <a:defRPr sz="1600" kern="1200">
          <a:solidFill>
            <a:schemeClr val="tx1"/>
          </a:solidFill>
          <a:latin typeface="+mn-lt"/>
          <a:ea typeface="ＭＳ Ｐゴシック" pitchFamily="-103" charset="-128"/>
          <a:cs typeface="+mn-cs"/>
        </a:defRPr>
      </a:lvl4pPr>
      <a:lvl5pPr marL="2286000" indent="-457200" algn="l" rtl="0" eaLnBrk="0" fontAlgn="base" hangingPunct="0">
        <a:spcBef>
          <a:spcPts val="1200"/>
        </a:spcBef>
        <a:spcAft>
          <a:spcPct val="0"/>
        </a:spcAft>
        <a:buClr>
          <a:srgbClr val="E88651"/>
        </a:buClr>
        <a:buSzPct val="80000"/>
        <a:buFont typeface="Wingdings" pitchFamily="-103" charset="2"/>
        <a:buChar char=""/>
        <a:defRPr sz="1600" kern="1200">
          <a:solidFill>
            <a:schemeClr val="tx1"/>
          </a:solidFill>
          <a:latin typeface="+mn-lt"/>
          <a:ea typeface="ＭＳ Ｐゴシック" pitchFamily="-103" charset="-128"/>
          <a:cs typeface="+mn-cs"/>
        </a:defRPr>
      </a:lvl5pPr>
      <a:lvl6pPr marL="2743200" indent="-457200" algn="l" defTabSz="914400" rtl="0" eaLnBrk="1" latinLnBrk="0" hangingPunct="1">
        <a:spcBef>
          <a:spcPts val="1200"/>
        </a:spcBef>
        <a:buClr>
          <a:schemeClr val="accent6"/>
        </a:buClr>
        <a:buSzPct val="90000"/>
        <a:buFont typeface="Wingdings" pitchFamily="2" charset="2"/>
        <a:buChar char="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200"/>
        </a:spcBef>
        <a:buClr>
          <a:schemeClr val="accent1"/>
        </a:buClr>
        <a:buSzPct val="70000"/>
        <a:buFont typeface="Wingdings" pitchFamily="2" charset="2"/>
        <a:buChar char="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200"/>
        </a:spcBef>
        <a:buClr>
          <a:schemeClr val="accent3"/>
        </a:buClr>
        <a:buFont typeface="Courier New" pitchFamily="49" charset="0"/>
        <a:buChar char="o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2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ivy.almeida@uol.com.br" TargetMode="External"/><Relationship Id="rId2" Type="http://schemas.openxmlformats.org/officeDocument/2006/relationships/hyperlink" Target="mailto:mcrferre@usp.br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hyperlink" Target="mailto:gabigmoura@yahoo.com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648200"/>
            <a:ext cx="7086600" cy="1752600"/>
          </a:xfrm>
          <a:extLst>
            <a:ext uri="{909E8E84-426E-40DD-AFC4-6F175D3DCCD1}"/>
            <a:ext uri="{91240B29-F687-4F45-9708-019B960494DF}"/>
          </a:extLst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pt-BR" sz="2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Maria Clotilde Rossetti-Ferreira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pt-BR" sz="24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Ivy</a:t>
            </a:r>
            <a:r>
              <a:rPr lang="pt-BR" sz="2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Gonçalves de Almeida 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pt-BR" sz="24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Gabriella</a:t>
            </a:r>
            <a:r>
              <a:rPr lang="pt-BR" sz="2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Garcia Moura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pt-BR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pt-BR" sz="1800" b="1" dirty="0">
                <a:solidFill>
                  <a:schemeClr val="tx1"/>
                </a:solidFill>
                <a:ea typeface="+mn-ea"/>
              </a:rPr>
              <a:t>II Seminário Internacional Qualidades dos Serviços de Acolhimento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pt-BR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00"/>
            <a:ext cx="18383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TextBox 6"/>
          <p:cNvSpPr txBox="1">
            <a:spLocks noChangeArrowheads="1"/>
          </p:cNvSpPr>
          <p:nvPr/>
        </p:nvSpPr>
        <p:spPr bwMode="auto">
          <a:xfrm>
            <a:off x="1828800" y="2286000"/>
            <a:ext cx="73152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pt-BR" sz="2800">
                <a:solidFill>
                  <a:srgbClr val="2D313C"/>
                </a:solidFill>
                <a:latin typeface="Arial Rounded MT Bold" pitchFamily="-103" charset="0"/>
              </a:rPr>
              <a:t>“Desafios à qualidade do acolhimento institucional de crianças e adolescentes: o que nossas pesquisas tem mostrado?”</a:t>
            </a:r>
          </a:p>
        </p:txBody>
      </p:sp>
      <p:sp>
        <p:nvSpPr>
          <p:cNvPr id="16389" name="Retângulo 5"/>
          <p:cNvSpPr>
            <a:spLocks noChangeArrowheads="1"/>
          </p:cNvSpPr>
          <p:nvPr/>
        </p:nvSpPr>
        <p:spPr bwMode="auto">
          <a:xfrm>
            <a:off x="4597400" y="5465763"/>
            <a:ext cx="2286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pt-BR" b="1">
              <a:solidFill>
                <a:srgbClr val="000000"/>
              </a:solidFill>
              <a:cs typeface="Arial" charset="0"/>
            </a:endParaRPr>
          </a:p>
          <a:p>
            <a:pPr algn="ctr" eaLnBrk="1" hangingPunct="1"/>
            <a:endParaRPr lang="pt-BR">
              <a:cs typeface="Arial" charset="0"/>
            </a:endParaRPr>
          </a:p>
        </p:txBody>
      </p:sp>
      <p:pic>
        <p:nvPicPr>
          <p:cNvPr id="16390" name="Picture 9" descr="C:\Users\Ivy\Documents\IVY ATUAL\Ivy\Clotilde\Imagens\Cinded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5500" y="381000"/>
            <a:ext cx="6781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2800" cap="none" smtClean="0">
                <a:latin typeface="Arial Rounded MT Bold" pitchFamily="-103" charset="0"/>
              </a:rPr>
              <a:t>GRANDES DESAFIOS PARA O ACOLHIMENTO INSTITUCIONAL</a:t>
            </a:r>
          </a:p>
        </p:txBody>
      </p:sp>
      <p:sp>
        <p:nvSpPr>
          <p:cNvPr id="10" name="Rectangle 9"/>
          <p:cNvSpPr/>
          <p:nvPr/>
        </p:nvSpPr>
        <p:spPr>
          <a:xfrm>
            <a:off x="1828800" y="1676400"/>
            <a:ext cx="7315200" cy="5181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pt-BR" sz="4000">
                <a:solidFill>
                  <a:srgbClr val="C00000"/>
                </a:solidFill>
                <a:ea typeface="ＭＳ Ｐゴシック" pitchFamily="-103" charset="-128"/>
              </a:rPr>
              <a:t>O que nossas pesquisas têm mostrado?</a:t>
            </a:r>
          </a:p>
          <a:p>
            <a:pPr algn="ctr" eaLnBrk="1" hangingPunct="1"/>
            <a:endParaRPr lang="pt-BR" sz="4000">
              <a:solidFill>
                <a:srgbClr val="C00000"/>
              </a:solidFill>
              <a:ea typeface="ＭＳ Ｐゴシック" pitchFamily="-103" charset="-128"/>
            </a:endParaRPr>
          </a:p>
          <a:p>
            <a:pPr algn="ctr" eaLnBrk="1" hangingPunct="1"/>
            <a:r>
              <a:rPr lang="pt-BR" sz="4000">
                <a:solidFill>
                  <a:srgbClr val="C00000"/>
                </a:solidFill>
                <a:ea typeface="ＭＳ Ｐゴシック" pitchFamily="-103" charset="-128"/>
              </a:rPr>
              <a:t>Que desafios podemos identificar a partir delas?</a:t>
            </a:r>
          </a:p>
          <a:p>
            <a:pPr algn="ctr" eaLnBrk="1" hangingPunct="1"/>
            <a:endParaRPr lang="pt-BR" sz="4000">
              <a:solidFill>
                <a:srgbClr val="C00000"/>
              </a:solidFill>
              <a:ea typeface="ＭＳ Ｐゴシック" pitchFamily="-103" charset="-128"/>
            </a:endParaRPr>
          </a:p>
          <a:p>
            <a:pPr algn="ctr" eaLnBrk="1" hangingPunct="1"/>
            <a:r>
              <a:rPr lang="pt-BR" sz="4000">
                <a:solidFill>
                  <a:srgbClr val="0D0D0D"/>
                </a:solidFill>
                <a:ea typeface="ＭＳ Ｐゴシック" pitchFamily="-103" charset="-128"/>
              </a:rPr>
              <a:t>(nosso foco especial em crianças de zero a seis anos e na EI)</a:t>
            </a: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Número de Slide 4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8262C51-36AD-4248-A37D-3ED48C4052D4}" type="slidenum">
              <a:rPr lang="pt-BR"/>
              <a:pPr/>
              <a:t>3</a:t>
            </a:fld>
            <a:endParaRPr lang="pt-BR"/>
          </a:p>
        </p:txBody>
      </p:sp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0"/>
            <a:ext cx="6864350" cy="1447800"/>
          </a:xfrm>
        </p:spPr>
        <p:txBody>
          <a:bodyPr/>
          <a:lstStyle/>
          <a:p>
            <a:r>
              <a:rPr lang="pt-BR" sz="2800" b="1" cap="none" smtClean="0"/>
              <a:t>ESTUDOS SOBRE ACOLHIMENTO INSTITUCIONAL</a:t>
            </a:r>
            <a:endParaRPr lang="pt-BR" sz="2800" b="1" cap="none" noProof="1" smtClean="0"/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288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Espaço Reservado para Tabela 1"/>
          <p:cNvSpPr>
            <a:spLocks noGrp="1" noTextEdit="1"/>
          </p:cNvSpPr>
          <p:nvPr>
            <p:ph type="tbl" idx="1"/>
          </p:nvPr>
        </p:nvSpPr>
        <p:spPr/>
      </p:sp>
      <p:graphicFrame>
        <p:nvGraphicFramePr>
          <p:cNvPr id="7" name="Group 45"/>
          <p:cNvGraphicFramePr>
            <a:graphicFrameLocks noGrp="1"/>
          </p:cNvGraphicFramePr>
          <p:nvPr/>
        </p:nvGraphicFramePr>
        <p:xfrm>
          <a:off x="0" y="1677988"/>
          <a:ext cx="9144000" cy="5176838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631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103" charset="2"/>
                        <a:buNone/>
                        <a:tabLst/>
                      </a:pPr>
                      <a:r>
                        <a:rPr kumimoji="0" lang="pt-B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1. Educomunicação e crianças abrigadas: um estudo de caso de uma oficina de TV.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103" charset="2"/>
                        <a:buNone/>
                        <a:tabLst/>
                      </a:pPr>
                      <a:r>
                        <a:rPr kumimoji="0" lang="pt-BR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Helenita Sommerhalder Miike – MS: 2004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631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AutoNum type="arabicPeriod" startAt="2"/>
                        <a:tabLst/>
                      </a:pPr>
                      <a:r>
                        <a:rPr kumimoji="0" lang="pt-B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 Infância e práticas educativas: concepções de educadoras de abrigo à luz de suas histórias de vida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Lorena Barbosa Fraga – MS: 2006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DADA"/>
                    </a:solidFill>
                  </a:tcPr>
                </a:tc>
              </a:tr>
              <a:tr h="631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3" charset="2"/>
                        <a:buNone/>
                        <a:tabLst/>
                      </a:pPr>
                      <a:r>
                        <a:rPr kumimoji="0" lang="pt-B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3. Adolescentes no momento de saída do abrigo e a construção de sentidos de si.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3" charset="2"/>
                        <a:buNone/>
                        <a:tabLst/>
                      </a:pPr>
                      <a:r>
                        <a:rPr kumimoji="0" lang="pt-BR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Ana Laura Moraes Martinez – MS: 2007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F0F5"/>
                    </a:solidFill>
                  </a:tcPr>
                </a:tc>
              </a:tr>
              <a:tr h="631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4. O abrigamento de crianças de 0 a 6 anos de idade em Ribeirão Preto: caracterizando esse contexto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Solange Aparecida Serrano – DR: 2008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0C9"/>
                    </a:solidFill>
                  </a:tcPr>
                </a:tc>
              </a:tr>
              <a:tr h="631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3" charset="2"/>
                        <a:buNone/>
                        <a:tabLst/>
                      </a:pPr>
                      <a:r>
                        <a:rPr kumimoji="0" lang="pt-B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5. A criança abrigada e a escola: a materialização do conflito</a:t>
                      </a:r>
                      <a:r>
                        <a:rPr kumimoji="0" lang="pt-BR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3" charset="2"/>
                        <a:buNone/>
                        <a:tabLst/>
                      </a:pPr>
                      <a:r>
                        <a:rPr kumimoji="0" lang="pt-BR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Caroline Gobato Buffa – IC: 2008</a:t>
                      </a:r>
                      <a:endParaRPr kumimoji="0" lang="pt-BR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  <a:ea typeface="ＭＳ Ｐゴシック" pitchFamily="-103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0AE"/>
                    </a:solidFill>
                  </a:tcPr>
                </a:tc>
              </a:tr>
              <a:tr h="631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3" charset="2"/>
                        <a:buNone/>
                        <a:tabLst/>
                      </a:pPr>
                      <a:r>
                        <a:rPr kumimoji="0" lang="pt-BR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6.  </a:t>
                      </a:r>
                      <a:r>
                        <a:rPr kumimoji="0" lang="pt-B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A perspectiva da criança sobre seu processo de abrigamento.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3" charset="2"/>
                        <a:buNone/>
                        <a:tabLst/>
                      </a:pPr>
                      <a:r>
                        <a:rPr kumimoji="0" lang="pt-BR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Fernanda Lacerda Silva – IC: 2008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  <a:tr h="631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3" charset="2"/>
                        <a:buNone/>
                        <a:tabLst/>
                      </a:pPr>
                      <a:r>
                        <a:rPr kumimoji="0" lang="pt-B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7. O abrigo sob a perspectiva da criança.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3" charset="2"/>
                        <a:buNone/>
                        <a:tabLst/>
                      </a:pPr>
                      <a:r>
                        <a:rPr kumimoji="0" lang="pt-B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 </a:t>
                      </a:r>
                      <a:r>
                        <a:rPr kumimoji="0" lang="pt-BR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Mariana C. Garzella – IC: 2009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754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3" charset="2"/>
                        <a:buNone/>
                        <a:tabLst/>
                      </a:pPr>
                      <a:r>
                        <a:rPr kumimoji="0" lang="pt-B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8. Rede social e relacionamento entre irmãos: a perspectiva da criança em acolhimento institucional.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3" charset="2"/>
                        <a:buNone/>
                        <a:tabLst/>
                      </a:pPr>
                      <a:r>
                        <a:rPr kumimoji="0" lang="pt-B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 </a:t>
                      </a:r>
                      <a:r>
                        <a:rPr kumimoji="0" lang="pt-BR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Ivy Gonçalves de Almeida - MS: 2009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0C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ço Reservado para Número de Slide 4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ABDFAAE-7008-476E-AE9F-CE9146B184E6}" type="slidenum">
              <a:rPr lang="pt-BR"/>
              <a:pPr/>
              <a:t>4</a:t>
            </a:fld>
            <a:endParaRPr lang="pt-BR"/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288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Espaço Reservado para Tabela 1"/>
          <p:cNvSpPr>
            <a:spLocks noGrp="1" noTextEdit="1"/>
          </p:cNvSpPr>
          <p:nvPr>
            <p:ph type="tbl" idx="1"/>
          </p:nvPr>
        </p:nvSpPr>
        <p:spPr/>
      </p:sp>
      <p:graphicFrame>
        <p:nvGraphicFramePr>
          <p:cNvPr id="7" name="Group 45"/>
          <p:cNvGraphicFramePr>
            <a:graphicFrameLocks noGrp="1"/>
          </p:cNvGraphicFramePr>
          <p:nvPr/>
        </p:nvGraphicFramePr>
        <p:xfrm>
          <a:off x="-9525" y="1676400"/>
          <a:ext cx="9144000" cy="5181601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747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3" charset="2"/>
                        <a:buNone/>
                        <a:tabLst/>
                      </a:pPr>
                      <a:r>
                        <a:rPr kumimoji="0" lang="pt-B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9. Conhecendo a rede de relações da criança abrigada: um estudo exploratório.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3" charset="2"/>
                        <a:buNone/>
                        <a:tabLst/>
                      </a:pPr>
                      <a:r>
                        <a:rPr kumimoji="0" lang="pt-B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Nívea P. Maehara – IC: 2008 </a:t>
                      </a:r>
                      <a:endParaRPr kumimoji="0" lang="pt-BR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  <a:ea typeface="ＭＳ Ｐゴシック" pitchFamily="-103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C2D9"/>
                    </a:solidFill>
                  </a:tcPr>
                </a:tc>
              </a:tr>
              <a:tr h="920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3" charset="2"/>
                        <a:buNone/>
                        <a:tabLst/>
                      </a:pPr>
                      <a:r>
                        <a:rPr kumimoji="0" lang="pt-B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10. O processo de reintegração familiar de crianças de 0 a 6 anos de idade em Ribeirão Preto: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3" charset="2"/>
                        <a:buNone/>
                        <a:tabLst/>
                      </a:pPr>
                      <a:r>
                        <a:rPr kumimoji="0" lang="pt-B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um estudo exploratório. </a:t>
                      </a:r>
                      <a:r>
                        <a:rPr kumimoji="0" lang="pt-B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Fernanda Lacerda Silva – MS: 2009</a:t>
                      </a:r>
                      <a:r>
                        <a:rPr kumimoji="0" lang="pt-B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 </a:t>
                      </a:r>
                      <a:endParaRPr kumimoji="0" lang="pt-BR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  <a:ea typeface="ＭＳ Ｐゴシック" pitchFamily="-103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7DC"/>
                    </a:solidFill>
                  </a:tcPr>
                </a:tc>
              </a:tr>
              <a:tr h="9207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-103" charset="2"/>
                        <a:buNone/>
                        <a:tabLst/>
                      </a:pPr>
                      <a:r>
                        <a:rPr kumimoji="0" lang="pt-B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103" charset="0"/>
                          <a:ea typeface="ＭＳ Ｐゴシック" pitchFamily="-103" charset="-128"/>
                        </a:rPr>
                        <a:t>11</a:t>
                      </a:r>
                      <a:r>
                        <a:rPr kumimoji="0" lang="pt-B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. Quem não pega, não se apega? O acolhimento institucional de bebês e as (im)possibilidades de construção de vínculos afetivos.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Gabriela G. Moura – DR: 2012.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F0F5"/>
                    </a:solidFill>
                  </a:tcPr>
                </a:tc>
              </a:tr>
              <a:tr h="9207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3" charset="2"/>
                        <a:buNone/>
                        <a:tabLst/>
                      </a:pPr>
                      <a:r>
                        <a:rPr kumimoji="0" lang="pt-B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 12. Como ocorre a reintegração familiar? Investigando esse processo em uma amostra de crianças acolhidas.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Fernanda Lacerda Silva – MS: 2012.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193"/>
                    </a:solidFill>
                  </a:tcPr>
                </a:tc>
              </a:tr>
              <a:tr h="9207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3" charset="2"/>
                        <a:buNone/>
                        <a:tabLst/>
                      </a:pPr>
                      <a:r>
                        <a:rPr kumimoji="0" lang="pt-B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13. Processo de recepção/acolhida em instituições de acolhimento e (re)vitimização de crianças.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3" charset="2"/>
                        <a:buNone/>
                        <a:tabLst/>
                      </a:pPr>
                      <a:r>
                        <a:rPr kumimoji="0" lang="pt-B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Ivy Gonçalves de Almeida. DR: 2014.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DADA"/>
                    </a:solidFill>
                  </a:tcPr>
                </a:tc>
              </a:tr>
              <a:tr h="750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3" charset="2"/>
                        <a:buNone/>
                        <a:tabLst/>
                      </a:pPr>
                      <a:r>
                        <a:rPr kumimoji="0" lang="pt-B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14. Construção de vínculos afetivos por bebês em diferentes contextos de acolhimento.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3" charset="2"/>
                        <a:buNone/>
                        <a:tabLst/>
                      </a:pPr>
                      <a:r>
                        <a:rPr kumimoji="0" lang="pt-B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  <a:ea typeface="ＭＳ Ｐゴシック" pitchFamily="-103" charset="-128"/>
                        </a:rPr>
                        <a:t>Gabriella Garcia Moura. DR/Início: 2013.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0C9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0"/>
            <a:ext cx="6864350" cy="1447800"/>
          </a:xfrm>
        </p:spPr>
        <p:txBody>
          <a:bodyPr/>
          <a:lstStyle/>
          <a:p>
            <a:r>
              <a:rPr lang="pt-BR" sz="2800" b="1" cap="none" smtClean="0"/>
              <a:t>ESTUDOS SOBRE ACOLHIMENTO INSTITUCIONAL</a:t>
            </a:r>
            <a:endParaRPr lang="pt-BR" sz="2800" b="1" cap="none" noProof="1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2800" cap="none" smtClean="0">
                <a:latin typeface="Arial Rounded MT Bold" pitchFamily="-103" charset="0"/>
              </a:rPr>
              <a:t>DESAFIOS METODOLÓGICOS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81200" y="1905000"/>
            <a:ext cx="6934200" cy="4800600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/>
            <a:r>
              <a:rPr lang="pt-BR" sz="2400" b="1">
                <a:solidFill>
                  <a:srgbClr val="C00000"/>
                </a:solidFill>
                <a:ea typeface="ＭＳ Ｐゴシック" pitchFamily="-103" charset="-128"/>
              </a:rPr>
              <a:t>Participantes:</a:t>
            </a:r>
          </a:p>
          <a:p>
            <a:pPr algn="just" eaLnBrk="1" hangingPunct="1">
              <a:buFontTx/>
              <a:buChar char="-"/>
            </a:pPr>
            <a:r>
              <a:rPr lang="pt-BR" sz="2400">
                <a:solidFill>
                  <a:schemeClr val="tx1"/>
                </a:solidFill>
                <a:ea typeface="ＭＳ Ｐゴシック" pitchFamily="-103" charset="-128"/>
              </a:rPr>
              <a:t>Crianças;</a:t>
            </a:r>
          </a:p>
          <a:p>
            <a:pPr algn="just" eaLnBrk="1" hangingPunct="1">
              <a:buFontTx/>
              <a:buChar char="-"/>
            </a:pPr>
            <a:r>
              <a:rPr lang="pt-BR" sz="2400">
                <a:solidFill>
                  <a:schemeClr val="tx1"/>
                </a:solidFill>
                <a:ea typeface="ＭＳ Ｐゴシック" pitchFamily="-103" charset="-128"/>
              </a:rPr>
              <a:t>Psicólogas;</a:t>
            </a:r>
          </a:p>
          <a:p>
            <a:pPr algn="just" eaLnBrk="1" hangingPunct="1">
              <a:buFontTx/>
              <a:buChar char="-"/>
            </a:pPr>
            <a:r>
              <a:rPr lang="pt-BR" sz="2400">
                <a:solidFill>
                  <a:schemeClr val="tx1"/>
                </a:solidFill>
                <a:ea typeface="ＭＳ Ｐゴシック" pitchFamily="-103" charset="-128"/>
              </a:rPr>
              <a:t>Assistentes sociais;</a:t>
            </a:r>
          </a:p>
          <a:p>
            <a:pPr algn="just" eaLnBrk="1" hangingPunct="1">
              <a:buFontTx/>
              <a:buChar char="-"/>
            </a:pPr>
            <a:r>
              <a:rPr lang="pt-BR" sz="2400">
                <a:solidFill>
                  <a:schemeClr val="tx1"/>
                </a:solidFill>
                <a:ea typeface="ＭＳ Ｐゴシック" pitchFamily="-103" charset="-128"/>
              </a:rPr>
              <a:t>Educadores;</a:t>
            </a:r>
          </a:p>
          <a:p>
            <a:pPr algn="just" eaLnBrk="1" hangingPunct="1">
              <a:buFontTx/>
              <a:buChar char="-"/>
            </a:pPr>
            <a:r>
              <a:rPr lang="pt-BR" sz="2400">
                <a:solidFill>
                  <a:schemeClr val="tx1"/>
                </a:solidFill>
                <a:ea typeface="ＭＳ Ｐゴシック" pitchFamily="-103" charset="-128"/>
              </a:rPr>
              <a:t>Coordenadoras; </a:t>
            </a:r>
          </a:p>
          <a:p>
            <a:pPr algn="just" eaLnBrk="1" hangingPunct="1">
              <a:buFontTx/>
              <a:buChar char="-"/>
            </a:pPr>
            <a:r>
              <a:rPr lang="pt-BR" sz="2400">
                <a:solidFill>
                  <a:schemeClr val="tx1"/>
                </a:solidFill>
                <a:ea typeface="ＭＳ Ｐゴシック" pitchFamily="-103" charset="-128"/>
              </a:rPr>
              <a:t>Professores;</a:t>
            </a:r>
          </a:p>
          <a:p>
            <a:pPr algn="just" eaLnBrk="1" hangingPunct="1">
              <a:buFontTx/>
              <a:buChar char="-"/>
            </a:pPr>
            <a:r>
              <a:rPr lang="pt-BR" sz="2400">
                <a:solidFill>
                  <a:schemeClr val="tx1"/>
                </a:solidFill>
                <a:ea typeface="ＭＳ Ｐゴシック" pitchFamily="-103" charset="-128"/>
              </a:rPr>
              <a:t>Conselheiros tutelares.</a:t>
            </a:r>
          </a:p>
          <a:p>
            <a:pPr algn="just" eaLnBrk="1" hangingPunct="1">
              <a:buFontTx/>
              <a:buChar char="-"/>
            </a:pPr>
            <a:endParaRPr lang="pt-BR" sz="2400">
              <a:solidFill>
                <a:srgbClr val="C00000"/>
              </a:solidFill>
              <a:ea typeface="ＭＳ Ｐゴシック" pitchFamily="-103" charset="-128"/>
            </a:endParaRPr>
          </a:p>
          <a:p>
            <a:pPr algn="just" eaLnBrk="1" hangingPunct="1"/>
            <a:r>
              <a:rPr lang="pt-BR" sz="2400" b="1">
                <a:solidFill>
                  <a:srgbClr val="C00000"/>
                </a:solidFill>
                <a:ea typeface="ＭＳ Ｐゴシック" pitchFamily="-103" charset="-128"/>
              </a:rPr>
              <a:t>Instrumentos de coletas de dados:</a:t>
            </a:r>
          </a:p>
          <a:p>
            <a:pPr algn="just" eaLnBrk="1" hangingPunct="1"/>
            <a:r>
              <a:rPr lang="pt-BR" sz="2400">
                <a:solidFill>
                  <a:schemeClr val="tx1"/>
                </a:solidFill>
                <a:ea typeface="ＭＳ Ｐゴシック" pitchFamily="-103" charset="-128"/>
              </a:rPr>
              <a:t>→ Pesquisa documental</a:t>
            </a:r>
          </a:p>
          <a:p>
            <a:pPr algn="just" eaLnBrk="1" hangingPunct="1"/>
            <a:r>
              <a:rPr lang="pt-BR" sz="2400">
                <a:solidFill>
                  <a:schemeClr val="tx1"/>
                </a:solidFill>
                <a:ea typeface="ＭＳ Ｐゴシック" pitchFamily="-103" charset="-128"/>
              </a:rPr>
              <a:t>→ Entrevistas; narrativas; fotografia; vídeo gravações; desenho...</a:t>
            </a:r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4000" b="1" cap="none" smtClean="0"/>
              <a:t>INSERÇÃO/ACOLHIMENTO</a:t>
            </a:r>
          </a:p>
        </p:txBody>
      </p:sp>
      <p:sp>
        <p:nvSpPr>
          <p:cNvPr id="5" name="Oval 4"/>
          <p:cNvSpPr/>
          <p:nvPr/>
        </p:nvSpPr>
        <p:spPr>
          <a:xfrm>
            <a:off x="1889125" y="1952625"/>
            <a:ext cx="2319338" cy="14859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pt-BR" sz="2400">
                <a:solidFill>
                  <a:srgbClr val="FFFFFF"/>
                </a:solidFill>
                <a:ea typeface="ＭＳ Ｐゴシック" pitchFamily="-103" charset="-128"/>
              </a:rPr>
              <a:t>Educação</a:t>
            </a:r>
          </a:p>
          <a:p>
            <a:pPr algn="ctr"/>
            <a:r>
              <a:rPr lang="pt-BR" sz="2400">
                <a:solidFill>
                  <a:srgbClr val="FFFFFF"/>
                </a:solidFill>
                <a:ea typeface="ＭＳ Ｐゴシック" pitchFamily="-103" charset="-128"/>
              </a:rPr>
              <a:t>Infantil</a:t>
            </a:r>
          </a:p>
        </p:txBody>
      </p:sp>
      <p:sp>
        <p:nvSpPr>
          <p:cNvPr id="7" name="Rectangle 6"/>
          <p:cNvSpPr/>
          <p:nvPr/>
        </p:nvSpPr>
        <p:spPr>
          <a:xfrm>
            <a:off x="4781550" y="2108200"/>
            <a:ext cx="4116388" cy="11763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pt-BR" sz="2400">
                <a:solidFill>
                  <a:srgbClr val="FFFFFF"/>
                </a:solidFill>
                <a:ea typeface="ＭＳ Ｐゴシック" pitchFamily="-103" charset="-128"/>
              </a:rPr>
              <a:t>Qualidade do trabalho de acolhimento à criança e a família</a:t>
            </a:r>
          </a:p>
        </p:txBody>
      </p:sp>
      <p:sp>
        <p:nvSpPr>
          <p:cNvPr id="23557" name="TextBox 7"/>
          <p:cNvSpPr txBox="1">
            <a:spLocks noChangeArrowheads="1"/>
          </p:cNvSpPr>
          <p:nvPr/>
        </p:nvSpPr>
        <p:spPr bwMode="auto">
          <a:xfrm>
            <a:off x="4354513" y="4244975"/>
            <a:ext cx="2070100" cy="1108075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200">
                <a:solidFill>
                  <a:schemeClr val="bg1"/>
                </a:solidFill>
                <a:latin typeface="Calibri" pitchFamily="-103" charset="0"/>
              </a:rPr>
              <a:t>Boa adaptação da criança à creche </a:t>
            </a:r>
          </a:p>
        </p:txBody>
      </p:sp>
      <p:sp>
        <p:nvSpPr>
          <p:cNvPr id="23558" name="TextBox 8"/>
          <p:cNvSpPr txBox="1">
            <a:spLocks noChangeArrowheads="1"/>
          </p:cNvSpPr>
          <p:nvPr/>
        </p:nvSpPr>
        <p:spPr bwMode="auto">
          <a:xfrm>
            <a:off x="6737350" y="4244975"/>
            <a:ext cx="2160588" cy="1108075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200">
                <a:solidFill>
                  <a:schemeClr val="bg1"/>
                </a:solidFill>
                <a:latin typeface="Calibri" pitchFamily="-103" charset="0"/>
              </a:rPr>
              <a:t>Bom relacionamento com a família</a:t>
            </a:r>
          </a:p>
        </p:txBody>
      </p:sp>
      <p:sp>
        <p:nvSpPr>
          <p:cNvPr id="14344" name="TextBox 9"/>
          <p:cNvSpPr txBox="1">
            <a:spLocks noChangeArrowheads="1"/>
          </p:cNvSpPr>
          <p:nvPr/>
        </p:nvSpPr>
        <p:spPr bwMode="auto">
          <a:xfrm>
            <a:off x="1981200" y="4041775"/>
            <a:ext cx="2016125" cy="83026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2400">
                <a:solidFill>
                  <a:schemeClr val="bg1"/>
                </a:solidFill>
                <a:latin typeface="Georgia" pitchFamily="-103" charset="0"/>
              </a:rPr>
              <a:t>Organização do espaço</a:t>
            </a:r>
          </a:p>
        </p:txBody>
      </p:sp>
      <p:sp>
        <p:nvSpPr>
          <p:cNvPr id="23560" name="TextBox 10"/>
          <p:cNvSpPr txBox="1">
            <a:spLocks noChangeArrowheads="1"/>
          </p:cNvSpPr>
          <p:nvPr/>
        </p:nvSpPr>
        <p:spPr bwMode="auto">
          <a:xfrm>
            <a:off x="1981200" y="5567363"/>
            <a:ext cx="6916738" cy="110807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200">
                <a:solidFill>
                  <a:schemeClr val="bg1"/>
                </a:solidFill>
                <a:latin typeface="Calibri" pitchFamily="-103" charset="0"/>
              </a:rPr>
              <a:t>Relacionamento entre as crianças e seu envolvimento em atividades conjuntas ou individuais, que favoreçam seu desenvolvimento</a:t>
            </a:r>
          </a:p>
        </p:txBody>
      </p:sp>
      <p:sp>
        <p:nvSpPr>
          <p:cNvPr id="12" name="Right Arrow 11"/>
          <p:cNvSpPr/>
          <p:nvPr/>
        </p:nvSpPr>
        <p:spPr>
          <a:xfrm rot="5400000">
            <a:off x="7520782" y="3655219"/>
            <a:ext cx="595312" cy="2159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4" name="Right Arrow 13"/>
          <p:cNvSpPr/>
          <p:nvPr/>
        </p:nvSpPr>
        <p:spPr>
          <a:xfrm rot="5400000">
            <a:off x="5017295" y="3637756"/>
            <a:ext cx="595312" cy="250825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5" name="Right Arrow 14"/>
          <p:cNvSpPr/>
          <p:nvPr/>
        </p:nvSpPr>
        <p:spPr>
          <a:xfrm>
            <a:off x="4354513" y="2514600"/>
            <a:ext cx="352425" cy="231775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6" name="Down Arrow 15"/>
          <p:cNvSpPr/>
          <p:nvPr/>
        </p:nvSpPr>
        <p:spPr>
          <a:xfrm>
            <a:off x="2990850" y="3619500"/>
            <a:ext cx="188913" cy="287338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7" name="Down Arrow 16"/>
          <p:cNvSpPr/>
          <p:nvPr/>
        </p:nvSpPr>
        <p:spPr>
          <a:xfrm>
            <a:off x="2963863" y="4984750"/>
            <a:ext cx="215900" cy="431800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pic>
        <p:nvPicPr>
          <p:cNvPr id="235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 txBox="1">
            <a:spLocks/>
          </p:cNvSpPr>
          <p:nvPr/>
        </p:nvSpPr>
        <p:spPr bwMode="auto">
          <a:xfrm>
            <a:off x="2022475" y="381000"/>
            <a:ext cx="687705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pt-BR" sz="3300" b="1">
                <a:latin typeface="Trebuchet MS" pitchFamily="-103" charset="0"/>
              </a:rPr>
              <a:t>Integração instituição - família</a:t>
            </a:r>
          </a:p>
        </p:txBody>
      </p:sp>
      <p:sp>
        <p:nvSpPr>
          <p:cNvPr id="6" name="Oval 5"/>
          <p:cNvSpPr/>
          <p:nvPr/>
        </p:nvSpPr>
        <p:spPr>
          <a:xfrm>
            <a:off x="4217988" y="1812925"/>
            <a:ext cx="2232025" cy="87947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pt-BR" sz="2400">
                <a:solidFill>
                  <a:schemeClr val="tx1"/>
                </a:solidFill>
                <a:ea typeface="ＭＳ Ｐゴシック" pitchFamily="-103" charset="-128"/>
              </a:rPr>
              <a:t>Educação</a:t>
            </a:r>
          </a:p>
          <a:p>
            <a:pPr algn="ctr"/>
            <a:r>
              <a:rPr lang="pt-BR" sz="2400">
                <a:solidFill>
                  <a:schemeClr val="tx1"/>
                </a:solidFill>
                <a:ea typeface="ＭＳ Ｐゴシック" pitchFamily="-103" charset="-128"/>
              </a:rPr>
              <a:t>Infantil</a:t>
            </a:r>
          </a:p>
        </p:txBody>
      </p:sp>
      <p:sp>
        <p:nvSpPr>
          <p:cNvPr id="8" name="Rectangle 7"/>
          <p:cNvSpPr/>
          <p:nvPr/>
        </p:nvSpPr>
        <p:spPr>
          <a:xfrm>
            <a:off x="2555875" y="2992438"/>
            <a:ext cx="1871663" cy="72072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pt-BR" sz="2400">
                <a:solidFill>
                  <a:srgbClr val="FFFFFF"/>
                </a:solidFill>
                <a:ea typeface="ＭＳ Ｐゴシック" pitchFamily="-103" charset="-128"/>
              </a:rPr>
              <a:t>Instituições fechadas</a:t>
            </a:r>
          </a:p>
        </p:txBody>
      </p:sp>
      <p:sp>
        <p:nvSpPr>
          <p:cNvPr id="9" name="Rectangle 8"/>
          <p:cNvSpPr/>
          <p:nvPr/>
        </p:nvSpPr>
        <p:spPr>
          <a:xfrm>
            <a:off x="6492875" y="3006725"/>
            <a:ext cx="1871663" cy="7207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pt-BR" sz="2400">
                <a:solidFill>
                  <a:srgbClr val="FFFFFF"/>
                </a:solidFill>
                <a:ea typeface="ＭＳ Ｐゴシック" pitchFamily="-103" charset="-128"/>
              </a:rPr>
              <a:t>Instituições abertas</a:t>
            </a:r>
          </a:p>
        </p:txBody>
      </p:sp>
      <p:sp>
        <p:nvSpPr>
          <p:cNvPr id="10" name="Right Arrow 9"/>
          <p:cNvSpPr/>
          <p:nvPr/>
        </p:nvSpPr>
        <p:spPr>
          <a:xfrm rot="1950285">
            <a:off x="6492875" y="2474913"/>
            <a:ext cx="876300" cy="15875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1" name="Right Arrow 10"/>
          <p:cNvSpPr/>
          <p:nvPr/>
        </p:nvSpPr>
        <p:spPr>
          <a:xfrm rot="7796304">
            <a:off x="3475038" y="2457450"/>
            <a:ext cx="771525" cy="19367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8442" name="TextBox 11"/>
          <p:cNvSpPr txBox="1">
            <a:spLocks noChangeArrowheads="1"/>
          </p:cNvSpPr>
          <p:nvPr/>
        </p:nvSpPr>
        <p:spPr bwMode="auto">
          <a:xfrm>
            <a:off x="2232025" y="4419600"/>
            <a:ext cx="2520950" cy="203041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b="1">
                <a:latin typeface="Georgia" pitchFamily="-103" charset="0"/>
              </a:rPr>
              <a:t>Não se percebia a necessidade de realizar um trabalho especifico </a:t>
            </a:r>
            <a:r>
              <a:rPr lang="pt-BR">
                <a:latin typeface="Georgia" pitchFamily="-103" charset="0"/>
              </a:rPr>
              <a:t>para o momento do ingresso da criança nesse novo ambiente.</a:t>
            </a:r>
          </a:p>
        </p:txBody>
      </p:sp>
      <p:sp>
        <p:nvSpPr>
          <p:cNvPr id="18443" name="TextBox 12"/>
          <p:cNvSpPr txBox="1">
            <a:spLocks noChangeArrowheads="1"/>
          </p:cNvSpPr>
          <p:nvPr/>
        </p:nvSpPr>
        <p:spPr bwMode="auto">
          <a:xfrm>
            <a:off x="5334000" y="4419600"/>
            <a:ext cx="3600450" cy="23082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b="1">
                <a:latin typeface="Georgia" pitchFamily="-103" charset="0"/>
              </a:rPr>
              <a:t>Boa parceria </a:t>
            </a:r>
            <a:r>
              <a:rPr lang="pt-BR">
                <a:latin typeface="Georgia" pitchFamily="-103" charset="0"/>
              </a:rPr>
              <a:t>com a família e a </a:t>
            </a:r>
            <a:r>
              <a:rPr lang="pt-BR" b="1">
                <a:latin typeface="Georgia" pitchFamily="-103" charset="0"/>
              </a:rPr>
              <a:t>adaptação</a:t>
            </a:r>
            <a:r>
              <a:rPr lang="pt-BR">
                <a:latin typeface="Georgia" pitchFamily="-103" charset="0"/>
              </a:rPr>
              <a:t> da criança ao novo ambiente dependiam de um </a:t>
            </a:r>
            <a:r>
              <a:rPr lang="pt-BR" b="1">
                <a:latin typeface="Georgia" pitchFamily="-103" charset="0"/>
              </a:rPr>
              <a:t>cuidadoso trabalho de acolhimento </a:t>
            </a:r>
            <a:r>
              <a:rPr lang="pt-BR">
                <a:latin typeface="Georgia" pitchFamily="-103" charset="0"/>
              </a:rPr>
              <a:t>às crianças e seus familiares nos primeiros dias e semanas de frequência na instituição.</a:t>
            </a:r>
          </a:p>
        </p:txBody>
      </p:sp>
      <p:sp>
        <p:nvSpPr>
          <p:cNvPr id="14" name="Down Arrow 13"/>
          <p:cNvSpPr/>
          <p:nvPr/>
        </p:nvSpPr>
        <p:spPr>
          <a:xfrm>
            <a:off x="3265488" y="3886200"/>
            <a:ext cx="431800" cy="365125"/>
          </a:xfrm>
          <a:prstGeom prst="down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7212013" y="3886200"/>
            <a:ext cx="431800" cy="365125"/>
          </a:xfrm>
          <a:prstGeom prst="down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pic>
        <p:nvPicPr>
          <p:cNvPr id="2458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2"/>
          <p:cNvSpPr>
            <a:spLocks noGrp="1"/>
          </p:cNvSpPr>
          <p:nvPr>
            <p:ph sz="quarter" idx="1"/>
          </p:nvPr>
        </p:nvSpPr>
        <p:spPr>
          <a:xfrm>
            <a:off x="2133600" y="2286000"/>
            <a:ext cx="6765925" cy="4176713"/>
          </a:xfrm>
        </p:spPr>
        <p:txBody>
          <a:bodyPr/>
          <a:lstStyle/>
          <a:p>
            <a:pPr algn="ctr" eaLnBrk="1" hangingPunct="1">
              <a:buFont typeface="Wingdings 2" pitchFamily="-103" charset="2"/>
              <a:buNone/>
            </a:pPr>
            <a:r>
              <a:rPr lang="pt-BR" sz="3200" b="1" smtClean="0">
                <a:solidFill>
                  <a:srgbClr val="9A3130"/>
                </a:solidFill>
              </a:rPr>
              <a:t>	E na instituição de acolhimento? </a:t>
            </a:r>
          </a:p>
          <a:p>
            <a:pPr algn="ctr" eaLnBrk="1" hangingPunct="1">
              <a:buFont typeface="Wingdings 2" pitchFamily="-103" charset="2"/>
              <a:buNone/>
            </a:pPr>
            <a:r>
              <a:rPr lang="pt-BR" sz="3200" b="1" smtClean="0">
                <a:solidFill>
                  <a:srgbClr val="9A3130"/>
                </a:solidFill>
              </a:rPr>
              <a:t>Como fazer a acolhida em situações de ruptura com a família, as quais podem envolver abandono, violência, e muito sofrimento, revolta e dor? </a:t>
            </a:r>
          </a:p>
          <a:p>
            <a:pPr algn="ctr" eaLnBrk="1" hangingPunct="1">
              <a:buFont typeface="Wingdings 2" pitchFamily="-103" charset="2"/>
              <a:buNone/>
            </a:pPr>
            <a:r>
              <a:rPr lang="pt-BR" sz="3200" b="1" smtClean="0"/>
              <a:t>Há poucas pesquisas nessa área. </a:t>
            </a:r>
          </a:p>
        </p:txBody>
      </p:sp>
      <p:sp>
        <p:nvSpPr>
          <p:cNvPr id="25603" name="Title 1"/>
          <p:cNvSpPr txBox="1">
            <a:spLocks/>
          </p:cNvSpPr>
          <p:nvPr/>
        </p:nvSpPr>
        <p:spPr bwMode="auto">
          <a:xfrm>
            <a:off x="2022475" y="381000"/>
            <a:ext cx="687705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pt-BR" sz="3300" b="1">
                <a:latin typeface="Trebuchet MS" pitchFamily="-103" charset="0"/>
              </a:rPr>
              <a:t>Integração instituição - família</a:t>
            </a:r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cap="none" smtClean="0"/>
              <a:t>CONSTATAMOS QUE...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marL="0" indent="0" algn="ctr">
              <a:buFont typeface="Wingdings" pitchFamily="-103" charset="2"/>
              <a:buNone/>
            </a:pPr>
            <a:r>
              <a:rPr lang="pt-BR" sz="4800" smtClean="0"/>
              <a:t>O processo de acolhimento começa muito antes da chegada da criança na instituição.</a:t>
            </a:r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2800" cap="none" smtClean="0">
                <a:latin typeface="Arial Rounded MT Bold" pitchFamily="-103" charset="0"/>
              </a:rPr>
              <a:t>PROCESSO DE DECISÃO SOBRE O ACOLHIMENTO</a:t>
            </a:r>
          </a:p>
        </p:txBody>
      </p:sp>
      <p:pic>
        <p:nvPicPr>
          <p:cNvPr id="27651" name="Picture 2" descr="https://encrypted-tbn1.gstatic.com/images?q=tbn:ANd9GcQkFiEGcW-kq7GNdyidcI_SxIsgytQKODUrqas9wSUBq744Y38r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5988" y="2057400"/>
            <a:ext cx="2462212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4" descr="https://encrypted-tbn1.gstatic.com/images?q=tbn:ANd9GcQ9pbz4LafZrR-nI_D4FGdwxQxXTc4bdp8fKf8PJpsYqnlbiOI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4343400"/>
            <a:ext cx="2819400" cy="210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TextBox 6"/>
          <p:cNvSpPr txBox="1">
            <a:spLocks noChangeArrowheads="1"/>
          </p:cNvSpPr>
          <p:nvPr/>
        </p:nvSpPr>
        <p:spPr bwMode="auto">
          <a:xfrm>
            <a:off x="4800600" y="2057400"/>
            <a:ext cx="41148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ts val="600"/>
              </a:spcBef>
            </a:pPr>
            <a:r>
              <a:rPr lang="pt-BR" b="1">
                <a:solidFill>
                  <a:srgbClr val="FF0000"/>
                </a:solidFill>
                <a:latin typeface="Calibri" pitchFamily="-103" charset="0"/>
              </a:rPr>
              <a:t>Família (não) participa do processo de decisão de acolhimento: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pt-BR">
                <a:latin typeface="Calibri" pitchFamily="-103" charset="0"/>
              </a:rPr>
              <a:t> Profissionais </a:t>
            </a:r>
            <a:r>
              <a:rPr lang="pt-BR" b="1">
                <a:latin typeface="Calibri" pitchFamily="-103" charset="0"/>
              </a:rPr>
              <a:t>culpabilizam a família</a:t>
            </a:r>
            <a:r>
              <a:rPr lang="pt-BR">
                <a:latin typeface="Calibri" pitchFamily="-103" charset="0"/>
              </a:rPr>
              <a:t>;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pt-BR">
                <a:latin typeface="Calibri" pitchFamily="-103" charset="0"/>
              </a:rPr>
              <a:t>Trabalho com a família </a:t>
            </a:r>
            <a:r>
              <a:rPr lang="pt-BR" b="1">
                <a:latin typeface="Calibri" pitchFamily="-103" charset="0"/>
              </a:rPr>
              <a:t>insuficiente e/ou ineficaz.  Falhas nas políticas básicas.  </a:t>
            </a:r>
          </a:p>
        </p:txBody>
      </p:sp>
      <p:sp>
        <p:nvSpPr>
          <p:cNvPr id="27654" name="TextBox 7"/>
          <p:cNvSpPr txBox="1">
            <a:spLocks noChangeArrowheads="1"/>
          </p:cNvSpPr>
          <p:nvPr/>
        </p:nvSpPr>
        <p:spPr bwMode="auto">
          <a:xfrm>
            <a:off x="1981200" y="4267200"/>
            <a:ext cx="40386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b="1">
                <a:solidFill>
                  <a:srgbClr val="FF0000"/>
                </a:solidFill>
                <a:latin typeface="Calibri" pitchFamily="-103" charset="0"/>
              </a:rPr>
              <a:t>Crianças/adolescentes não participam do processo de decisão:</a:t>
            </a:r>
          </a:p>
          <a:p>
            <a:pPr eaLnBrk="1" hangingPunct="1"/>
            <a:r>
              <a:rPr lang="pt-BR">
                <a:latin typeface="Calibri" pitchFamily="-103" charset="0"/>
              </a:rPr>
              <a:t>- </a:t>
            </a:r>
            <a:r>
              <a:rPr lang="pt-BR" b="1">
                <a:latin typeface="Calibri" pitchFamily="-103" charset="0"/>
              </a:rPr>
              <a:t>Objetalização</a:t>
            </a:r>
            <a:r>
              <a:rPr lang="pt-BR">
                <a:latin typeface="Calibri" pitchFamily="-103" charset="0"/>
              </a:rPr>
              <a:t> da criança/adolescente;</a:t>
            </a:r>
          </a:p>
          <a:p>
            <a:pPr eaLnBrk="1" hangingPunct="1">
              <a:buFontTx/>
              <a:buChar char="-"/>
            </a:pPr>
            <a:r>
              <a:rPr lang="pt-BR">
                <a:latin typeface="Calibri" pitchFamily="-103" charset="0"/>
              </a:rPr>
              <a:t> Pressupõe-se a </a:t>
            </a:r>
            <a:r>
              <a:rPr lang="pt-BR" b="1">
                <a:latin typeface="Calibri" pitchFamily="-103" charset="0"/>
              </a:rPr>
              <a:t>incapacidade da criança</a:t>
            </a:r>
            <a:r>
              <a:rPr lang="pt-BR">
                <a:latin typeface="Calibri" pitchFamily="-103" charset="0"/>
              </a:rPr>
              <a:t> de falar sobre si e compreender o que está acontecendo;</a:t>
            </a:r>
          </a:p>
          <a:p>
            <a:pPr eaLnBrk="1" hangingPunct="1">
              <a:buFontTx/>
              <a:buChar char="-"/>
            </a:pPr>
            <a:r>
              <a:rPr lang="pt-BR">
                <a:latin typeface="Calibri" pitchFamily="-103" charset="0"/>
              </a:rPr>
              <a:t> </a:t>
            </a:r>
            <a:r>
              <a:rPr lang="pt-BR" b="1">
                <a:latin typeface="Calibri" pitchFamily="-103" charset="0"/>
              </a:rPr>
              <a:t>Despreparo do adulto </a:t>
            </a:r>
            <a:r>
              <a:rPr lang="pt-BR">
                <a:latin typeface="Calibri" pitchFamily="-103" charset="0"/>
              </a:rPr>
              <a:t>para conversar com criança/adolescente.</a:t>
            </a:r>
          </a:p>
        </p:txBody>
      </p:sp>
      <p:pic>
        <p:nvPicPr>
          <p:cNvPr id="2765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8288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70104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pt-BR" sz="2800" cap="none" smtClean="0">
                <a:latin typeface="Arial Rounded MT Bold" pitchFamily="-103" charset="0"/>
              </a:rPr>
              <a:t>PROCESSO DE RETIRADA DA CRIANÇA DE SEU CONTEXTO FAMILIAR</a:t>
            </a:r>
          </a:p>
        </p:txBody>
      </p:sp>
      <p:sp>
        <p:nvSpPr>
          <p:cNvPr id="28675" name="TextBox 6"/>
          <p:cNvSpPr txBox="1">
            <a:spLocks noChangeArrowheads="1"/>
          </p:cNvSpPr>
          <p:nvPr/>
        </p:nvSpPr>
        <p:spPr bwMode="auto">
          <a:xfrm>
            <a:off x="4800600" y="2209800"/>
            <a:ext cx="41148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pt-BR" b="1">
                <a:solidFill>
                  <a:srgbClr val="FF0000"/>
                </a:solidFill>
                <a:latin typeface="Calibri" pitchFamily="-103" charset="0"/>
              </a:rPr>
              <a:t>Todos</a:t>
            </a:r>
            <a:r>
              <a:rPr lang="pt-BR" b="1">
                <a:latin typeface="Calibri" pitchFamily="-103" charset="0"/>
              </a:rPr>
              <a:t> </a:t>
            </a:r>
            <a:r>
              <a:rPr lang="pt-BR">
                <a:latin typeface="Calibri" pitchFamily="-103" charset="0"/>
              </a:rPr>
              <a:t>os envolvidos, inclusive os profissionais, são </a:t>
            </a:r>
            <a:r>
              <a:rPr lang="pt-BR" b="1">
                <a:solidFill>
                  <a:srgbClr val="FF0000"/>
                </a:solidFill>
                <a:latin typeface="Calibri" pitchFamily="-103" charset="0"/>
              </a:rPr>
              <a:t>afetados</a:t>
            </a:r>
            <a:r>
              <a:rPr lang="pt-BR">
                <a:latin typeface="Calibri" pitchFamily="-103" charset="0"/>
              </a:rPr>
              <a:t>, mesmo que de diferentes formas.</a:t>
            </a:r>
          </a:p>
          <a:p>
            <a:pPr eaLnBrk="1" hangingPunct="1">
              <a:spcBef>
                <a:spcPts val="600"/>
              </a:spcBef>
            </a:pPr>
            <a:r>
              <a:rPr lang="pt-BR">
                <a:latin typeface="Calibri" pitchFamily="-103" charset="0"/>
              </a:rPr>
              <a:t> - </a:t>
            </a:r>
            <a:r>
              <a:rPr lang="pt-BR" b="1">
                <a:latin typeface="Calibri" pitchFamily="-103" charset="0"/>
              </a:rPr>
              <a:t>Criança/adolescente: </a:t>
            </a:r>
          </a:p>
          <a:p>
            <a:pPr eaLnBrk="1" hangingPunct="1">
              <a:spcBef>
                <a:spcPts val="600"/>
              </a:spcBef>
            </a:pPr>
            <a:r>
              <a:rPr lang="pt-BR" b="1">
                <a:solidFill>
                  <a:srgbClr val="FF0000"/>
                </a:solidFill>
                <a:latin typeface="Calibri" pitchFamily="-103" charset="0"/>
              </a:rPr>
              <a:t>sofrimento X alívio</a:t>
            </a:r>
            <a:r>
              <a:rPr lang="pt-BR" b="1">
                <a:latin typeface="Calibri" pitchFamily="-103" charset="0"/>
              </a:rPr>
              <a:t>.</a:t>
            </a:r>
          </a:p>
          <a:p>
            <a:pPr eaLnBrk="1" hangingPunct="1">
              <a:spcBef>
                <a:spcPts val="600"/>
              </a:spcBef>
            </a:pPr>
            <a:endParaRPr lang="pt-BR">
              <a:latin typeface="Calibri" pitchFamily="-103" charset="0"/>
            </a:endParaRPr>
          </a:p>
        </p:txBody>
      </p:sp>
      <p:sp>
        <p:nvSpPr>
          <p:cNvPr id="28676" name="TextBox 7"/>
          <p:cNvSpPr txBox="1">
            <a:spLocks noChangeArrowheads="1"/>
          </p:cNvSpPr>
          <p:nvPr/>
        </p:nvSpPr>
        <p:spPr bwMode="auto">
          <a:xfrm>
            <a:off x="1981200" y="4191000"/>
            <a:ext cx="388620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pt-BR">
                <a:latin typeface="Calibri" pitchFamily="-103" charset="0"/>
              </a:rPr>
              <a:t>  As falas voltadas à família são </a:t>
            </a:r>
            <a:r>
              <a:rPr lang="pt-BR" b="1">
                <a:solidFill>
                  <a:srgbClr val="FF0000"/>
                </a:solidFill>
                <a:latin typeface="Calibri" pitchFamily="-103" charset="0"/>
              </a:rPr>
              <a:t>culpabilizadoras</a:t>
            </a:r>
            <a:r>
              <a:rPr lang="pt-BR">
                <a:latin typeface="Calibri" pitchFamily="-103" charset="0"/>
              </a:rPr>
              <a:t>; 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pt-BR">
                <a:latin typeface="Calibri" pitchFamily="-103" charset="0"/>
              </a:rPr>
              <a:t> </a:t>
            </a:r>
            <a:r>
              <a:rPr lang="pt-BR" b="1">
                <a:solidFill>
                  <a:srgbClr val="FF0000"/>
                </a:solidFill>
                <a:latin typeface="Calibri" pitchFamily="-103" charset="0"/>
              </a:rPr>
              <a:t>Não há espaço de escuta</a:t>
            </a:r>
            <a:r>
              <a:rPr lang="pt-BR">
                <a:latin typeface="Calibri" pitchFamily="-103" charset="0"/>
              </a:rPr>
              <a:t>;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pt-BR" b="1">
                <a:latin typeface="Calibri" pitchFamily="-103" charset="0"/>
              </a:rPr>
              <a:t> </a:t>
            </a:r>
            <a:r>
              <a:rPr lang="pt-BR" b="1">
                <a:solidFill>
                  <a:srgbClr val="FF0000"/>
                </a:solidFill>
                <a:latin typeface="Calibri" pitchFamily="-103" charset="0"/>
              </a:rPr>
              <a:t>Pouco ou nada se informa à criança / adolescente </a:t>
            </a:r>
            <a:r>
              <a:rPr lang="pt-BR">
                <a:latin typeface="Calibri" pitchFamily="-103" charset="0"/>
              </a:rPr>
              <a:t>sobre a medida protetiva e seus possíveis desdobramentos.</a:t>
            </a:r>
          </a:p>
        </p:txBody>
      </p:sp>
      <p:pic>
        <p:nvPicPr>
          <p:cNvPr id="28677" name="Picture 2" descr="https://encrypted-tbn0.gstatic.com/images?q=tbn:ANd9GcSV_CL7LIfaLwKW1yrEZi76oAj_b0kpgZApjG5_5imVSJQMFsUa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057400"/>
            <a:ext cx="23907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10" descr="https://encrypted-tbn3.gstatic.com/images?q=tbn:ANd9GcTDR8ENXZcVS6jkS74LFS5BtRzsa861Kfu_0LzsG2czcsITv7H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4495800"/>
            <a:ext cx="2619375" cy="190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8288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70104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pt-BR" sz="2800" cap="none" smtClean="0">
                <a:latin typeface="Arial Rounded MT Bold" pitchFamily="-103" charset="0"/>
              </a:rPr>
              <a:t>PROCESSO DE RECEPÇÃO/ACOLHIDA DA CRIANÇA NA INSTITUIÇÃO</a:t>
            </a:r>
          </a:p>
        </p:txBody>
      </p:sp>
      <p:sp>
        <p:nvSpPr>
          <p:cNvPr id="29699" name="TextBox 6"/>
          <p:cNvSpPr txBox="1">
            <a:spLocks noChangeArrowheads="1"/>
          </p:cNvSpPr>
          <p:nvPr/>
        </p:nvSpPr>
        <p:spPr bwMode="auto">
          <a:xfrm>
            <a:off x="1981200" y="2027238"/>
            <a:ext cx="7010400" cy="475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spcBef>
                <a:spcPts val="1200"/>
              </a:spcBef>
              <a:spcAft>
                <a:spcPts val="600"/>
              </a:spcAft>
              <a:buFontTx/>
              <a:buChar char="-"/>
            </a:pPr>
            <a:r>
              <a:rPr lang="pt-BR">
                <a:latin typeface="Calibri" pitchFamily="-103" charset="0"/>
              </a:rPr>
              <a:t> </a:t>
            </a:r>
            <a:r>
              <a:rPr lang="pt-BR" b="1">
                <a:solidFill>
                  <a:srgbClr val="FF0000"/>
                </a:solidFill>
                <a:latin typeface="Calibri" pitchFamily="-103" charset="0"/>
              </a:rPr>
              <a:t>As crianças que já estão na instituição </a:t>
            </a:r>
            <a:r>
              <a:rPr lang="pt-BR">
                <a:latin typeface="Calibri" pitchFamily="-103" charset="0"/>
              </a:rPr>
              <a:t>não são preparadas para receber a criança que chega, mas </a:t>
            </a:r>
            <a:r>
              <a:rPr lang="pt-BR" b="1">
                <a:solidFill>
                  <a:srgbClr val="FF0000"/>
                </a:solidFill>
                <a:latin typeface="Calibri" pitchFamily="-103" charset="0"/>
              </a:rPr>
              <a:t>têm papel fundamental</a:t>
            </a:r>
            <a:r>
              <a:rPr lang="pt-BR">
                <a:latin typeface="Calibri" pitchFamily="-103" charset="0"/>
              </a:rPr>
              <a:t> no acolhimento;</a:t>
            </a:r>
          </a:p>
          <a:p>
            <a:pPr algn="just" eaLnBrk="1" hangingPunct="1">
              <a:spcBef>
                <a:spcPts val="1200"/>
              </a:spcBef>
              <a:spcAft>
                <a:spcPts val="600"/>
              </a:spcAft>
              <a:buFontTx/>
              <a:buChar char="-"/>
            </a:pPr>
            <a:r>
              <a:rPr lang="pt-BR">
                <a:latin typeface="Calibri" pitchFamily="-103" charset="0"/>
              </a:rPr>
              <a:t> </a:t>
            </a:r>
            <a:r>
              <a:rPr lang="pt-BR" b="1">
                <a:solidFill>
                  <a:srgbClr val="FF0000"/>
                </a:solidFill>
                <a:latin typeface="Calibri" pitchFamily="-103" charset="0"/>
              </a:rPr>
              <a:t>Pouco ou nada se informa à criança / adolescente </a:t>
            </a:r>
            <a:r>
              <a:rPr lang="pt-BR">
                <a:latin typeface="Calibri" pitchFamily="-103" charset="0"/>
              </a:rPr>
              <a:t>sobre a medida protetiva e seus desdobramentos;</a:t>
            </a:r>
          </a:p>
          <a:p>
            <a:pPr algn="just" eaLnBrk="1" hangingPunct="1">
              <a:spcBef>
                <a:spcPts val="1200"/>
              </a:spcBef>
              <a:spcAft>
                <a:spcPts val="600"/>
              </a:spcAft>
              <a:buFontTx/>
              <a:buChar char="-"/>
            </a:pPr>
            <a:r>
              <a:rPr lang="pt-BR">
                <a:latin typeface="Calibri" pitchFamily="-103" charset="0"/>
              </a:rPr>
              <a:t> </a:t>
            </a:r>
            <a:r>
              <a:rPr lang="pt-BR" b="1">
                <a:solidFill>
                  <a:srgbClr val="FF0000"/>
                </a:solidFill>
                <a:latin typeface="Calibri" pitchFamily="-103" charset="0"/>
              </a:rPr>
              <a:t>Não há espaço de escuta</a:t>
            </a:r>
            <a:r>
              <a:rPr lang="pt-BR">
                <a:latin typeface="Calibri" pitchFamily="-103" charset="0"/>
              </a:rPr>
              <a:t>;</a:t>
            </a:r>
          </a:p>
          <a:p>
            <a:pPr algn="just" eaLnBrk="1" hangingPunct="1">
              <a:spcBef>
                <a:spcPts val="1200"/>
              </a:spcBef>
              <a:spcAft>
                <a:spcPts val="600"/>
              </a:spcAft>
              <a:buFontTx/>
              <a:buChar char="-"/>
            </a:pPr>
            <a:r>
              <a:rPr lang="pt-BR">
                <a:latin typeface="Calibri" pitchFamily="-103" charset="0"/>
              </a:rPr>
              <a:t> </a:t>
            </a:r>
            <a:r>
              <a:rPr lang="pt-BR" b="1">
                <a:solidFill>
                  <a:srgbClr val="FF0000"/>
                </a:solidFill>
                <a:latin typeface="Calibri" pitchFamily="-103" charset="0"/>
              </a:rPr>
              <a:t>Intervenções invasivas</a:t>
            </a:r>
            <a:r>
              <a:rPr lang="pt-BR">
                <a:latin typeface="Calibri" pitchFamily="-103" charset="0"/>
              </a:rPr>
              <a:t>;</a:t>
            </a:r>
          </a:p>
          <a:p>
            <a:pPr algn="just" eaLnBrk="1" hangingPunct="1">
              <a:spcBef>
                <a:spcPts val="1200"/>
              </a:spcBef>
              <a:spcAft>
                <a:spcPts val="600"/>
              </a:spcAft>
              <a:buFontTx/>
              <a:buChar char="-"/>
            </a:pPr>
            <a:r>
              <a:rPr lang="pt-BR">
                <a:latin typeface="Calibri" pitchFamily="-103" charset="0"/>
              </a:rPr>
              <a:t> </a:t>
            </a:r>
            <a:r>
              <a:rPr lang="pt-BR" b="1">
                <a:solidFill>
                  <a:srgbClr val="FF0000"/>
                </a:solidFill>
                <a:latin typeface="Calibri" pitchFamily="-103" charset="0"/>
              </a:rPr>
              <a:t>Intervenções </a:t>
            </a:r>
            <a:r>
              <a:rPr lang="pt-BR">
                <a:latin typeface="Calibri" pitchFamily="-103" charset="0"/>
              </a:rPr>
              <a:t>voltadas para a </a:t>
            </a:r>
            <a:r>
              <a:rPr lang="pt-BR" b="1">
                <a:solidFill>
                  <a:srgbClr val="FF0000"/>
                </a:solidFill>
                <a:latin typeface="Calibri" pitchFamily="-103" charset="0"/>
              </a:rPr>
              <a:t>distração da criança</a:t>
            </a:r>
            <a:r>
              <a:rPr lang="pt-BR">
                <a:latin typeface="Calibri" pitchFamily="-103" charset="0"/>
              </a:rPr>
              <a:t>;</a:t>
            </a:r>
          </a:p>
          <a:p>
            <a:pPr algn="just" eaLnBrk="1" hangingPunct="1">
              <a:spcBef>
                <a:spcPts val="1200"/>
              </a:spcBef>
              <a:spcAft>
                <a:spcPts val="600"/>
              </a:spcAft>
              <a:buFontTx/>
              <a:buChar char="-"/>
            </a:pPr>
            <a:r>
              <a:rPr lang="pt-BR">
                <a:latin typeface="Calibri" pitchFamily="-103" charset="0"/>
              </a:rPr>
              <a:t> </a:t>
            </a:r>
            <a:r>
              <a:rPr lang="pt-BR" b="1">
                <a:solidFill>
                  <a:srgbClr val="FF0000"/>
                </a:solidFill>
                <a:latin typeface="Calibri" pitchFamily="-103" charset="0"/>
              </a:rPr>
              <a:t>Irmãos</a:t>
            </a:r>
            <a:r>
              <a:rPr lang="pt-BR">
                <a:latin typeface="Calibri" pitchFamily="-103" charset="0"/>
              </a:rPr>
              <a:t> são acolhidos </a:t>
            </a:r>
            <a:r>
              <a:rPr lang="pt-BR" b="1">
                <a:solidFill>
                  <a:srgbClr val="FF0000"/>
                </a:solidFill>
                <a:latin typeface="Calibri" pitchFamily="-103" charset="0"/>
              </a:rPr>
              <a:t>separadamente</a:t>
            </a:r>
            <a:r>
              <a:rPr lang="pt-BR">
                <a:latin typeface="Calibri" pitchFamily="-103" charset="0"/>
              </a:rPr>
              <a:t>;</a:t>
            </a:r>
          </a:p>
          <a:p>
            <a:pPr algn="just" eaLnBrk="1" hangingPunct="1">
              <a:spcBef>
                <a:spcPts val="1200"/>
              </a:spcBef>
              <a:spcAft>
                <a:spcPts val="600"/>
              </a:spcAft>
              <a:buFontTx/>
              <a:buChar char="-"/>
            </a:pPr>
            <a:r>
              <a:rPr lang="pt-BR">
                <a:latin typeface="Calibri" pitchFamily="-103" charset="0"/>
              </a:rPr>
              <a:t> </a:t>
            </a:r>
            <a:r>
              <a:rPr lang="pt-BR" b="1">
                <a:solidFill>
                  <a:srgbClr val="FF0000"/>
                </a:solidFill>
                <a:latin typeface="Calibri" pitchFamily="-103" charset="0"/>
              </a:rPr>
              <a:t>Objetos pessoais</a:t>
            </a:r>
            <a:r>
              <a:rPr lang="pt-BR">
                <a:latin typeface="Calibri" pitchFamily="-103" charset="0"/>
              </a:rPr>
              <a:t> não são trazidos e quando são: joga-se fora ou esteriliza-se antes de ser aceito no contexto institucional.</a:t>
            </a:r>
          </a:p>
          <a:p>
            <a:pPr algn="just" eaLnBrk="1" hangingPunct="1">
              <a:spcBef>
                <a:spcPts val="1200"/>
              </a:spcBef>
              <a:spcAft>
                <a:spcPts val="600"/>
              </a:spcAft>
              <a:buFontTx/>
              <a:buChar char="-"/>
            </a:pPr>
            <a:endParaRPr lang="pt-BR">
              <a:latin typeface="Calibri" pitchFamily="-103" charset="0"/>
            </a:endParaRPr>
          </a:p>
        </p:txBody>
      </p:sp>
      <p:pic>
        <p:nvPicPr>
          <p:cNvPr id="2970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70104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pt-BR" sz="2800" cap="none" smtClean="0">
                <a:latin typeface="Arial Rounded MT Bold" pitchFamily="-103" charset="0"/>
              </a:rPr>
              <a:t>O PROCESSO DE ACOLHIDA: </a:t>
            </a:r>
            <a:br>
              <a:rPr lang="pt-BR" sz="2800" cap="none" smtClean="0">
                <a:latin typeface="Arial Rounded MT Bold" pitchFamily="-103" charset="0"/>
              </a:rPr>
            </a:br>
            <a:r>
              <a:rPr lang="pt-BR" sz="2400" cap="none" smtClean="0">
                <a:latin typeface="Arial Rounded MT Bold" pitchFamily="-103" charset="0"/>
              </a:rPr>
              <a:t>O BEBÊ NA INSTITUIÇÃO</a:t>
            </a:r>
            <a:endParaRPr lang="pt-BR" sz="2800" cap="none" smtClean="0">
              <a:latin typeface="Arial Rounded MT Bold" pitchFamily="-103" charset="0"/>
            </a:endParaRPr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CaixaDeTexto 2"/>
          <p:cNvSpPr txBox="1">
            <a:spLocks noChangeArrowheads="1"/>
          </p:cNvSpPr>
          <p:nvPr/>
        </p:nvSpPr>
        <p:spPr bwMode="auto">
          <a:xfrm>
            <a:off x="1981200" y="3178175"/>
            <a:ext cx="3200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t-BR" sz="1600" dirty="0" smtClean="0">
                <a:latin typeface="+mn-lt"/>
                <a:ea typeface="+mn-ea"/>
              </a:rPr>
              <a:t>Invisibilidade dos bebês nas discussões sobre acolhimento institucional</a:t>
            </a:r>
          </a:p>
        </p:txBody>
      </p:sp>
      <p:sp>
        <p:nvSpPr>
          <p:cNvPr id="18437" name="CaixaDeTexto 3"/>
          <p:cNvSpPr txBox="1">
            <a:spLocks noChangeArrowheads="1"/>
          </p:cNvSpPr>
          <p:nvPr/>
        </p:nvSpPr>
        <p:spPr bwMode="auto">
          <a:xfrm>
            <a:off x="2514600" y="2071688"/>
            <a:ext cx="2171700" cy="369887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/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t-BR" b="1" dirty="0" smtClean="0">
                <a:latin typeface="+mn-lt"/>
                <a:ea typeface="+mn-ea"/>
              </a:rPr>
              <a:t>Âmbito Nacional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248400" y="2057400"/>
            <a:ext cx="2590800" cy="3698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b="1" dirty="0">
                <a:latin typeface="+mn-lt"/>
                <a:ea typeface="+mn-ea"/>
              </a:rPr>
              <a:t>Âmbito Internacional</a:t>
            </a:r>
          </a:p>
        </p:txBody>
      </p:sp>
      <p:sp>
        <p:nvSpPr>
          <p:cNvPr id="10" name="Seta para baixo 9"/>
          <p:cNvSpPr/>
          <p:nvPr/>
        </p:nvSpPr>
        <p:spPr>
          <a:xfrm>
            <a:off x="3581400" y="2514600"/>
            <a:ext cx="76200" cy="625475"/>
          </a:xfrm>
          <a:prstGeom prst="down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30728" name="CaixaDeTexto 13"/>
          <p:cNvSpPr txBox="1">
            <a:spLocks noChangeArrowheads="1"/>
          </p:cNvSpPr>
          <p:nvPr/>
        </p:nvSpPr>
        <p:spPr bwMode="auto">
          <a:xfrm>
            <a:off x="5867400" y="3178175"/>
            <a:ext cx="3200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1600">
                <a:latin typeface="Calibri" pitchFamily="-103" charset="0"/>
              </a:rPr>
              <a:t>Variabilidade de eixos temáticos dos estudos;</a:t>
            </a:r>
          </a:p>
        </p:txBody>
      </p:sp>
      <p:sp>
        <p:nvSpPr>
          <p:cNvPr id="15" name="Seta para baixo 14"/>
          <p:cNvSpPr/>
          <p:nvPr/>
        </p:nvSpPr>
        <p:spPr>
          <a:xfrm>
            <a:off x="7467600" y="2514600"/>
            <a:ext cx="76200" cy="625475"/>
          </a:xfrm>
          <a:prstGeom prst="down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30730" name="CaixaDeTexto 16"/>
          <p:cNvSpPr txBox="1">
            <a:spLocks noChangeArrowheads="1"/>
          </p:cNvSpPr>
          <p:nvPr/>
        </p:nvSpPr>
        <p:spPr bwMode="auto">
          <a:xfrm>
            <a:off x="5867400" y="3941763"/>
            <a:ext cx="3200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1600">
                <a:latin typeface="Calibri" pitchFamily="-103" charset="0"/>
              </a:rPr>
              <a:t>Diversidade de medidas de proteção e modalidades de atendimento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2138363" y="4800600"/>
            <a:ext cx="6705600" cy="17541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marL="285750" indent="-285750" algn="just" eaLnBrk="1" hangingPunct="1">
              <a:buFont typeface="Wingdings" panose="05000000000000000000" pitchFamily="2" charset="2"/>
              <a:buChar char="ü"/>
              <a:defRPr/>
            </a:pPr>
            <a:r>
              <a:rPr lang="pt-BR" b="1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</a:rPr>
              <a:t>Necessidade de incluir os bebês na pauta de discussões sobre acolhimento. </a:t>
            </a:r>
          </a:p>
          <a:p>
            <a:pPr algn="just" eaLnBrk="1" hangingPunct="1">
              <a:defRPr/>
            </a:pPr>
            <a:endParaRPr lang="pt-BR" b="1" dirty="0">
              <a:solidFill>
                <a:schemeClr val="tx2">
                  <a:lumMod val="50000"/>
                </a:schemeClr>
              </a:solidFill>
              <a:latin typeface="+mn-lt"/>
              <a:ea typeface="+mn-ea"/>
            </a:endParaRPr>
          </a:p>
          <a:p>
            <a:pPr marL="285750" indent="-285750" algn="just" eaLnBrk="1" hangingPunct="1">
              <a:buFont typeface="Wingdings" panose="05000000000000000000" pitchFamily="2" charset="2"/>
              <a:buChar char="ü"/>
              <a:defRPr/>
            </a:pPr>
            <a:r>
              <a:rPr lang="pt-BR" b="1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</a:rPr>
              <a:t>Discutir as demandas e desafios impostos pelos seus cuidados.</a:t>
            </a:r>
          </a:p>
          <a:p>
            <a:pPr algn="just" eaLnBrk="1" hangingPunct="1">
              <a:defRPr/>
            </a:pPr>
            <a:endParaRPr lang="pt-BR" b="1" dirty="0">
              <a:solidFill>
                <a:schemeClr val="tx2">
                  <a:lumMod val="50000"/>
                </a:schemeClr>
              </a:solidFill>
              <a:latin typeface="+mn-lt"/>
              <a:ea typeface="+mn-ea"/>
            </a:endParaRPr>
          </a:p>
          <a:p>
            <a:pPr marL="285750" indent="-285750" algn="just" eaLnBrk="1" hangingPunct="1">
              <a:buFont typeface="Wingdings" panose="05000000000000000000" pitchFamily="2" charset="2"/>
              <a:buChar char="ü"/>
              <a:defRPr/>
            </a:pPr>
            <a:r>
              <a:rPr lang="pt-BR" b="1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</a:rPr>
              <a:t>Destacar a experiência dos bebês nesse contexto.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70104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pt-BR" sz="2800" cap="none" smtClean="0">
                <a:latin typeface="Arial Rounded MT Bold" pitchFamily="-103" charset="0"/>
              </a:rPr>
              <a:t>O PROCESSO DE ACOLHIDA: </a:t>
            </a:r>
            <a:br>
              <a:rPr lang="pt-BR" sz="2800" cap="none" smtClean="0">
                <a:latin typeface="Arial Rounded MT Bold" pitchFamily="-103" charset="0"/>
              </a:rPr>
            </a:br>
            <a:r>
              <a:rPr lang="pt-BR" sz="2400" cap="none" smtClean="0">
                <a:latin typeface="Arial Rounded MT Bold" pitchFamily="-103" charset="0"/>
              </a:rPr>
              <a:t>O BEBÊ NA INSTITUIÇÃO</a:t>
            </a:r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CaixaDeTexto 1"/>
          <p:cNvSpPr txBox="1">
            <a:spLocks noChangeArrowheads="1"/>
          </p:cNvSpPr>
          <p:nvPr/>
        </p:nvSpPr>
        <p:spPr bwMode="auto">
          <a:xfrm>
            <a:off x="1981200" y="2057400"/>
            <a:ext cx="70104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pt-BR" i="1">
                <a:latin typeface="Calibri" pitchFamily="-103" charset="0"/>
              </a:rPr>
              <a:t>Rosemberg (2007):</a:t>
            </a:r>
          </a:p>
          <a:p>
            <a:pPr algn="just" eaLnBrk="1" hangingPunct="1"/>
            <a:endParaRPr lang="pt-BR">
              <a:latin typeface="Calibri" pitchFamily="-103" charset="0"/>
            </a:endParaRPr>
          </a:p>
          <a:p>
            <a:pPr algn="just" eaLnBrk="1" hangingPunct="1"/>
            <a:endParaRPr lang="pt-BR">
              <a:latin typeface="Calibri" pitchFamily="-103" charset="0"/>
            </a:endParaRPr>
          </a:p>
          <a:p>
            <a:pPr algn="just" eaLnBrk="1" hangingPunct="1">
              <a:buFont typeface="Wingdings" pitchFamily="-103" charset="2"/>
              <a:buChar char="Ø"/>
            </a:pPr>
            <a:r>
              <a:rPr lang="pt-BR">
                <a:latin typeface="Calibri" pitchFamily="-103" charset="0"/>
              </a:rPr>
              <a:t>Dívida Histórica do Brasil com as crianças pequenas (de 0 a 3 anos);</a:t>
            </a:r>
          </a:p>
          <a:p>
            <a:pPr algn="just" eaLnBrk="1" hangingPunct="1"/>
            <a:endParaRPr lang="pt-BR">
              <a:latin typeface="Calibri" pitchFamily="-103" charset="0"/>
            </a:endParaRPr>
          </a:p>
          <a:p>
            <a:pPr algn="just" eaLnBrk="1" hangingPunct="1">
              <a:buFont typeface="Wingdings" pitchFamily="-103" charset="2"/>
              <a:buChar char="Ø"/>
            </a:pPr>
            <a:r>
              <a:rPr lang="pt-BR">
                <a:latin typeface="Calibri" pitchFamily="-103" charset="0"/>
              </a:rPr>
              <a:t>Descaso das políticas públicas quanto às suas necessidades;</a:t>
            </a:r>
          </a:p>
          <a:p>
            <a:pPr algn="just" eaLnBrk="1" hangingPunct="1"/>
            <a:endParaRPr lang="pt-BR">
              <a:latin typeface="Calibri" pitchFamily="-103" charset="0"/>
            </a:endParaRPr>
          </a:p>
          <a:p>
            <a:pPr algn="just" eaLnBrk="1" hangingPunct="1">
              <a:buFont typeface="Wingdings" pitchFamily="-103" charset="2"/>
              <a:buChar char="Ø"/>
            </a:pPr>
            <a:r>
              <a:rPr lang="pt-BR">
                <a:latin typeface="Calibri" pitchFamily="-103" charset="0"/>
              </a:rPr>
              <a:t>Precariedade do investimento para tal faixa etária. </a:t>
            </a:r>
          </a:p>
          <a:p>
            <a:pPr algn="just" eaLnBrk="1" hangingPunct="1"/>
            <a:endParaRPr lang="pt-BR">
              <a:latin typeface="Calibri" pitchFamily="-103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057400" y="5113338"/>
            <a:ext cx="6858000" cy="1295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</a:pPr>
            <a:r>
              <a:rPr lang="pt-BR" b="1">
                <a:solidFill>
                  <a:srgbClr val="2D313C"/>
                </a:solidFill>
                <a:latin typeface="Calibri" pitchFamily="-103" charset="0"/>
              </a:rPr>
              <a:t>“</a:t>
            </a:r>
            <a:r>
              <a:rPr lang="pt-BR" b="1" i="1">
                <a:solidFill>
                  <a:srgbClr val="2D313C"/>
                </a:solidFill>
                <a:latin typeface="Calibri" pitchFamily="-103" charset="0"/>
              </a:rPr>
              <a:t>Cuidados baseados em atividades rígidas, pouco diversificadas, presas a rotinas empobrecidas, representando pouco estímulo ao seu desenvolvimento motor, cognitivo, afetivo, cultural e social</a:t>
            </a:r>
            <a:r>
              <a:rPr lang="pt-BR" b="1">
                <a:solidFill>
                  <a:srgbClr val="2D313C"/>
                </a:solidFill>
                <a:latin typeface="Calibri" pitchFamily="-103" charset="0"/>
              </a:rPr>
              <a:t>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70104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pt-BR" sz="2800" cap="none" smtClean="0">
                <a:latin typeface="Arial Rounded MT Bold" pitchFamily="-103" charset="0"/>
              </a:rPr>
              <a:t>O PROCESSO DE ACOLHIDA: </a:t>
            </a:r>
            <a:br>
              <a:rPr lang="pt-BR" sz="2800" cap="none" smtClean="0">
                <a:latin typeface="Arial Rounded MT Bold" pitchFamily="-103" charset="0"/>
              </a:rPr>
            </a:br>
            <a:r>
              <a:rPr lang="pt-BR" sz="2400" cap="none" smtClean="0">
                <a:latin typeface="Arial Rounded MT Bold" pitchFamily="-103" charset="0"/>
              </a:rPr>
              <a:t>O BEBÊ NA INSTITUIÇÃO</a:t>
            </a:r>
            <a:endParaRPr lang="pt-BR" sz="2800" cap="none" smtClean="0">
              <a:latin typeface="Arial Rounded MT Bold" pitchFamily="-103" charset="0"/>
            </a:endParaRP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CaixaDeTexto 1"/>
          <p:cNvSpPr txBox="1">
            <a:spLocks noChangeArrowheads="1"/>
          </p:cNvSpPr>
          <p:nvPr/>
        </p:nvSpPr>
        <p:spPr bwMode="auto">
          <a:xfrm>
            <a:off x="1981200" y="1905000"/>
            <a:ext cx="7010400" cy="458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endParaRPr lang="pt-BR" sz="2000">
              <a:latin typeface="Calibri" pitchFamily="-103" charset="0"/>
            </a:endParaRPr>
          </a:p>
          <a:p>
            <a:pPr algn="just" eaLnBrk="1" hangingPunct="1">
              <a:buFont typeface="Wingdings" pitchFamily="-103" charset="2"/>
              <a:buChar char="Ø"/>
            </a:pPr>
            <a:r>
              <a:rPr lang="pt-BR" sz="2000" b="1">
                <a:solidFill>
                  <a:srgbClr val="C00000"/>
                </a:solidFill>
                <a:latin typeface="Calibri" pitchFamily="-103" charset="0"/>
              </a:rPr>
              <a:t>Diferentes</a:t>
            </a:r>
            <a:r>
              <a:rPr lang="pt-BR" sz="2000">
                <a:solidFill>
                  <a:srgbClr val="C00000"/>
                </a:solidFill>
                <a:latin typeface="Calibri" pitchFamily="-103" charset="0"/>
              </a:rPr>
              <a:t> </a:t>
            </a:r>
            <a:r>
              <a:rPr lang="pt-BR" sz="2000" b="1">
                <a:solidFill>
                  <a:srgbClr val="C00000"/>
                </a:solidFill>
                <a:latin typeface="Calibri" pitchFamily="-103" charset="0"/>
              </a:rPr>
              <a:t>nomes/apelidos</a:t>
            </a:r>
            <a:r>
              <a:rPr lang="pt-BR" sz="2000">
                <a:latin typeface="Calibri" pitchFamily="-103" charset="0"/>
              </a:rPr>
              <a:t> dos bebês conforme os </a:t>
            </a:r>
            <a:r>
              <a:rPr lang="pt-BR" sz="2000" b="1">
                <a:solidFill>
                  <a:srgbClr val="C00000"/>
                </a:solidFill>
                <a:latin typeface="Calibri" pitchFamily="-103" charset="0"/>
              </a:rPr>
              <a:t>diferentes turnos. </a:t>
            </a:r>
          </a:p>
          <a:p>
            <a:pPr algn="just" eaLnBrk="1" hangingPunct="1">
              <a:buFont typeface="Wingdings" pitchFamily="-103" charset="2"/>
              <a:buChar char="Ø"/>
            </a:pPr>
            <a:endParaRPr lang="pt-BR" sz="2000">
              <a:latin typeface="Calibri" pitchFamily="-103" charset="0"/>
            </a:endParaRPr>
          </a:p>
          <a:p>
            <a:pPr algn="just" eaLnBrk="1" hangingPunct="1">
              <a:buFont typeface="Wingdings" pitchFamily="-103" charset="2"/>
              <a:buChar char="Ø"/>
            </a:pPr>
            <a:r>
              <a:rPr lang="pt-BR" sz="2000">
                <a:latin typeface="Calibri" pitchFamily="-103" charset="0"/>
              </a:rPr>
              <a:t>Cuidados orientados por prontuários. </a:t>
            </a:r>
          </a:p>
          <a:p>
            <a:pPr algn="just" eaLnBrk="1" hangingPunct="1"/>
            <a:r>
              <a:rPr lang="pt-BR">
                <a:latin typeface="Calibri" pitchFamily="-103" charset="0"/>
              </a:rPr>
              <a:t>(Por um lado, ajuda na organização e estruturação do trabalho. Por outro, tem um impacto no modo de se relacionar com a criança). Ex. </a:t>
            </a:r>
            <a:r>
              <a:rPr lang="pt-BR" i="1">
                <a:latin typeface="Calibri" pitchFamily="-103" charset="0"/>
              </a:rPr>
              <a:t>Se criança que chora “fora do horário” é taxada como “chorona”; “mal acostumada”, “está doente”. </a:t>
            </a:r>
          </a:p>
          <a:p>
            <a:pPr algn="just" eaLnBrk="1" hangingPunct="1">
              <a:buFont typeface="Wingdings" pitchFamily="-103" charset="2"/>
              <a:buChar char="Ø"/>
            </a:pPr>
            <a:endParaRPr lang="pt-BR" sz="2000" i="1">
              <a:latin typeface="Calibri" pitchFamily="-103" charset="0"/>
            </a:endParaRPr>
          </a:p>
          <a:p>
            <a:pPr algn="just" eaLnBrk="1" hangingPunct="1">
              <a:buFont typeface="Wingdings" pitchFamily="-103" charset="2"/>
              <a:buChar char="Ø"/>
            </a:pPr>
            <a:endParaRPr lang="pt-BR" sz="2000" i="1">
              <a:latin typeface="Calibri" pitchFamily="-103" charset="0"/>
            </a:endParaRPr>
          </a:p>
          <a:p>
            <a:pPr algn="just" eaLnBrk="1" hangingPunct="1">
              <a:buFont typeface="Wingdings" pitchFamily="-103" charset="2"/>
              <a:buChar char="Ø"/>
            </a:pPr>
            <a:r>
              <a:rPr lang="pt-BR" sz="2000" i="1">
                <a:latin typeface="Calibri" pitchFamily="-103" charset="0"/>
              </a:rPr>
              <a:t> </a:t>
            </a:r>
            <a:r>
              <a:rPr lang="pt-BR" sz="2000">
                <a:latin typeface="Calibri" pitchFamily="-103" charset="0"/>
              </a:rPr>
              <a:t>Bebês bonitinhos </a:t>
            </a:r>
            <a:r>
              <a:rPr lang="pt-BR" sz="2000" i="1">
                <a:latin typeface="Calibri" pitchFamily="-103" charset="0"/>
              </a:rPr>
              <a:t>versus</a:t>
            </a:r>
            <a:r>
              <a:rPr lang="pt-BR" sz="2000">
                <a:latin typeface="Calibri" pitchFamily="-103" charset="0"/>
              </a:rPr>
              <a:t> bebês feinhos</a:t>
            </a:r>
            <a:r>
              <a:rPr lang="pt-BR" sz="2000" i="1">
                <a:latin typeface="Calibri" pitchFamily="-103" charset="0"/>
              </a:rPr>
              <a:t>: as preferências. </a:t>
            </a:r>
          </a:p>
          <a:p>
            <a:pPr algn="just" eaLnBrk="1" hangingPunct="1">
              <a:buFont typeface="Wingdings" pitchFamily="-103" charset="2"/>
              <a:buChar char="Ø"/>
            </a:pPr>
            <a:endParaRPr lang="pt-BR" sz="2000" i="1">
              <a:latin typeface="Calibri" pitchFamily="-103" charset="0"/>
            </a:endParaRPr>
          </a:p>
          <a:p>
            <a:pPr algn="just" eaLnBrk="1" hangingPunct="1">
              <a:buFont typeface="Wingdings" pitchFamily="-103" charset="2"/>
              <a:buChar char="Ø"/>
            </a:pPr>
            <a:endParaRPr lang="pt-BR" sz="2000" i="1">
              <a:latin typeface="Calibri" pitchFamily="-103" charset="0"/>
            </a:endParaRPr>
          </a:p>
          <a:p>
            <a:pPr algn="just" eaLnBrk="1" hangingPunct="1">
              <a:buFont typeface="Wingdings" pitchFamily="-103" charset="2"/>
              <a:buChar char="Ø"/>
            </a:pPr>
            <a:r>
              <a:rPr lang="pt-BR" sz="2000" i="1">
                <a:latin typeface="Calibri" pitchFamily="-103" charset="0"/>
              </a:rPr>
              <a:t> </a:t>
            </a:r>
            <a:r>
              <a:rPr lang="pt-BR" sz="2000" b="1">
                <a:solidFill>
                  <a:srgbClr val="C00000"/>
                </a:solidFill>
                <a:latin typeface="Calibri" pitchFamily="-103" charset="0"/>
              </a:rPr>
              <a:t>Organização do Espaço</a:t>
            </a:r>
            <a:r>
              <a:rPr lang="pt-BR" sz="2000">
                <a:latin typeface="Calibri" pitchFamily="-103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752600"/>
            <a:ext cx="6629400" cy="866775"/>
          </a:xfrm>
        </p:spPr>
        <p:txBody>
          <a:bodyPr/>
          <a:lstStyle/>
          <a:p>
            <a:pPr algn="ctr" eaLnBrk="1" hangingPunct="1"/>
            <a:r>
              <a:rPr lang="pt-BR" sz="2000" b="1" cap="none" smtClean="0"/>
              <a:t>ORGANIZAÇÃO DO ESPAÇO 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2100263" y="2438400"/>
            <a:ext cx="6934200" cy="1600200"/>
          </a:xfrm>
        </p:spPr>
        <p:txBody>
          <a:bodyPr anchor="ctr"/>
          <a:lstStyle/>
          <a:p>
            <a:pPr marL="215900" indent="-215900" algn="just" eaLnBrk="1" hangingPunct="1">
              <a:spcBef>
                <a:spcPts val="300"/>
              </a:spcBef>
              <a:spcAft>
                <a:spcPts val="300"/>
              </a:spcAft>
            </a:pPr>
            <a:r>
              <a:rPr lang="pt-BR" sz="2400" smtClean="0">
                <a:cs typeface="Arial" charset="0"/>
              </a:rPr>
              <a:t> </a:t>
            </a:r>
            <a:r>
              <a:rPr lang="pt-BR" sz="1800" smtClean="0">
                <a:cs typeface="Arial" charset="0"/>
              </a:rPr>
              <a:t>Os bebês permanecem em berços, carrinhos e andadores a maior parte do tempo</a:t>
            </a:r>
          </a:p>
          <a:p>
            <a:pPr marL="215900" indent="-215900" algn="just" eaLnBrk="1" hangingPunct="1">
              <a:spcBef>
                <a:spcPts val="300"/>
              </a:spcBef>
              <a:spcAft>
                <a:spcPts val="300"/>
              </a:spcAft>
            </a:pPr>
            <a:r>
              <a:rPr lang="pt-BR" sz="1800" smtClean="0">
                <a:cs typeface="Arial" charset="0"/>
              </a:rPr>
              <a:t> Não há uma proposta pedagógica na organização do espaço</a:t>
            </a:r>
          </a:p>
          <a:p>
            <a:pPr marL="215900" indent="-215900" algn="just" eaLnBrk="1" hangingPunct="1">
              <a:spcBef>
                <a:spcPts val="300"/>
              </a:spcBef>
              <a:spcAft>
                <a:spcPts val="300"/>
              </a:spcAft>
              <a:buFont typeface="Wingdings" pitchFamily="-103" charset="2"/>
              <a:buNone/>
            </a:pPr>
            <a:r>
              <a:rPr lang="pt-BR" sz="2400" b="1" smtClean="0">
                <a:solidFill>
                  <a:srgbClr val="C00000"/>
                </a:solidFill>
                <a:cs typeface="Arial" charset="0"/>
              </a:rPr>
              <a:t>	         </a:t>
            </a:r>
            <a:r>
              <a:rPr lang="pt-BR" sz="2000" b="1" smtClean="0">
                <a:solidFill>
                  <a:srgbClr val="C00000"/>
                </a:solidFill>
                <a:cs typeface="Arial" charset="0"/>
              </a:rPr>
              <a:t>Não se favorece a interação entre as crianças </a:t>
            </a:r>
          </a:p>
        </p:txBody>
      </p:sp>
      <p:pic>
        <p:nvPicPr>
          <p:cNvPr id="33796" name="Picture 2" descr="D:\Desktop\Imagens Ivy\5º_08 09 10 II e 16 09 10 I 47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4343400"/>
            <a:ext cx="2209800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2" descr="D:\Desktop\Imagens Ivy\5º_08 09 10 II e 16 09 10 I 47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5" y="4406900"/>
            <a:ext cx="227647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3" descr="D:\Desktop\Imagens Ivy\15_10 Bebê interage com bebê 0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4371975"/>
            <a:ext cx="218916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5-Point Star 12"/>
          <p:cNvSpPr/>
          <p:nvPr/>
        </p:nvSpPr>
        <p:spPr>
          <a:xfrm>
            <a:off x="8229600" y="4724400"/>
            <a:ext cx="122238" cy="1524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15" name="Right Arrow 14"/>
          <p:cNvSpPr/>
          <p:nvPr/>
        </p:nvSpPr>
        <p:spPr>
          <a:xfrm>
            <a:off x="2362200" y="36576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pic>
        <p:nvPicPr>
          <p:cNvPr id="3380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8288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2" name="Title 1"/>
          <p:cNvSpPr txBox="1">
            <a:spLocks/>
          </p:cNvSpPr>
          <p:nvPr/>
        </p:nvSpPr>
        <p:spPr bwMode="auto">
          <a:xfrm>
            <a:off x="1981200" y="228600"/>
            <a:ext cx="7010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r>
              <a:rPr lang="pt-BR" sz="2800">
                <a:latin typeface="Arial Rounded MT Bold" pitchFamily="-103" charset="0"/>
              </a:rPr>
              <a:t>O PROCESSO DE ACOLHIDA: </a:t>
            </a:r>
            <a:br>
              <a:rPr lang="pt-BR" sz="2800">
                <a:latin typeface="Arial Rounded MT Bold" pitchFamily="-103" charset="0"/>
              </a:rPr>
            </a:br>
            <a:r>
              <a:rPr lang="pt-BR" sz="2400">
                <a:latin typeface="Arial Rounded MT Bold" pitchFamily="-103" charset="0"/>
              </a:rPr>
              <a:t>O BEBÊ NA INSTITUIÇÃO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70104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pt-BR" sz="2800" cap="none" smtClean="0">
                <a:latin typeface="Arial Rounded MT Bold" pitchFamily="-103" charset="0"/>
              </a:rPr>
              <a:t>O PROCESSO DE ACOLHIDA: </a:t>
            </a:r>
            <a:r>
              <a:rPr lang="pt-BR" sz="2000" cap="none" smtClean="0">
                <a:latin typeface="Arial Rounded MT Bold" pitchFamily="-103" charset="0"/>
              </a:rPr>
              <a:t>POSSIBILIDADES DE CONSTRUÇÃO DE IDENTIDADE E (RE)SIGNIFICAÇÃO DE SUAS HISTÓRIAS</a:t>
            </a:r>
            <a:endParaRPr lang="pt-BR" sz="2400" cap="none" smtClean="0">
              <a:latin typeface="Arial Rounded MT Bold" pitchFamily="-103" charset="0"/>
            </a:endParaRPr>
          </a:p>
        </p:txBody>
      </p:sp>
      <p:sp>
        <p:nvSpPr>
          <p:cNvPr id="34819" name="TextBox 5"/>
          <p:cNvSpPr txBox="1">
            <a:spLocks noChangeArrowheads="1"/>
          </p:cNvSpPr>
          <p:nvPr/>
        </p:nvSpPr>
        <p:spPr bwMode="auto">
          <a:xfrm>
            <a:off x="1828800" y="1728788"/>
            <a:ext cx="7086600" cy="757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spcBef>
                <a:spcPts val="1200"/>
              </a:spcBef>
              <a:spcAft>
                <a:spcPts val="600"/>
              </a:spcAft>
              <a:buFontTx/>
              <a:buChar char="-"/>
            </a:pPr>
            <a:r>
              <a:rPr lang="pt-BR" sz="2400">
                <a:latin typeface="Calibri" pitchFamily="-103" charset="0"/>
              </a:rPr>
              <a:t> Principal </a:t>
            </a:r>
            <a:r>
              <a:rPr lang="pt-BR" sz="2400" b="1">
                <a:solidFill>
                  <a:srgbClr val="FF0000"/>
                </a:solidFill>
                <a:latin typeface="Calibri" pitchFamily="-103" charset="0"/>
              </a:rPr>
              <a:t>parceiro de interação é outra criança</a:t>
            </a:r>
            <a:r>
              <a:rPr lang="pt-BR" sz="2400">
                <a:latin typeface="Calibri" pitchFamily="-103" charset="0"/>
              </a:rPr>
              <a:t>, mas nem sempre essa interação é favorecida; </a:t>
            </a:r>
          </a:p>
          <a:p>
            <a:pPr algn="just" eaLnBrk="1" hangingPunct="1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r>
              <a:rPr lang="pt-BR" sz="2400">
                <a:latin typeface="Calibri" pitchFamily="-103" charset="0"/>
              </a:rPr>
              <a:t>- São </a:t>
            </a:r>
            <a:r>
              <a:rPr lang="pt-BR" sz="2400" b="1">
                <a:solidFill>
                  <a:srgbClr val="FF0000"/>
                </a:solidFill>
                <a:latin typeface="Calibri" pitchFamily="-103" charset="0"/>
              </a:rPr>
              <a:t>os educadores que as crianças buscam </a:t>
            </a:r>
            <a:r>
              <a:rPr lang="pt-BR" sz="2400">
                <a:latin typeface="Calibri" pitchFamily="-103" charset="0"/>
              </a:rPr>
              <a:t>para conversar;</a:t>
            </a:r>
          </a:p>
          <a:p>
            <a:pPr algn="just" eaLnBrk="1" hangingPunct="1">
              <a:spcBef>
                <a:spcPts val="1200"/>
              </a:spcBef>
              <a:spcAft>
                <a:spcPts val="600"/>
              </a:spcAft>
              <a:buFontTx/>
              <a:buChar char="-"/>
            </a:pPr>
            <a:r>
              <a:rPr lang="pt-BR" sz="2400">
                <a:latin typeface="Calibri" pitchFamily="-103" charset="0"/>
              </a:rPr>
              <a:t> Adultos </a:t>
            </a:r>
            <a:r>
              <a:rPr lang="pt-BR" sz="2400" b="1">
                <a:solidFill>
                  <a:srgbClr val="FF0000"/>
                </a:solidFill>
                <a:latin typeface="Calibri" pitchFamily="-103" charset="0"/>
              </a:rPr>
              <a:t>pouco disponíveis e/ou preparados </a:t>
            </a:r>
            <a:r>
              <a:rPr lang="pt-BR" sz="2400">
                <a:latin typeface="Calibri" pitchFamily="-103" charset="0"/>
              </a:rPr>
              <a:t>para conversar e responder as perguntas da criança;</a:t>
            </a:r>
          </a:p>
          <a:p>
            <a:pPr algn="just" eaLnBrk="1" hangingPunct="1">
              <a:spcBef>
                <a:spcPts val="1200"/>
              </a:spcBef>
              <a:spcAft>
                <a:spcPts val="600"/>
              </a:spcAft>
              <a:buFontTx/>
              <a:buChar char="-"/>
            </a:pPr>
            <a:endParaRPr lang="pt-BR" sz="2400">
              <a:latin typeface="Calibri" pitchFamily="-103" charset="0"/>
            </a:endParaRPr>
          </a:p>
          <a:p>
            <a:pPr algn="just" eaLnBrk="1" hangingPunct="1">
              <a:spcBef>
                <a:spcPts val="1200"/>
              </a:spcBef>
              <a:spcAft>
                <a:spcPts val="600"/>
              </a:spcAft>
            </a:pPr>
            <a:endParaRPr lang="pt-BR" sz="2400">
              <a:latin typeface="Calibri" pitchFamily="-103" charset="0"/>
            </a:endParaRPr>
          </a:p>
          <a:p>
            <a:pPr algn="just" eaLnBrk="1" hangingPunct="1">
              <a:spcBef>
                <a:spcPts val="1200"/>
              </a:spcBef>
              <a:spcAft>
                <a:spcPts val="600"/>
              </a:spcAft>
            </a:pPr>
            <a:endParaRPr lang="pt-BR" sz="2400">
              <a:latin typeface="Calibri" pitchFamily="-103" charset="0"/>
            </a:endParaRPr>
          </a:p>
          <a:p>
            <a:pPr algn="just" eaLnBrk="1" hangingPunct="1">
              <a:spcBef>
                <a:spcPts val="1200"/>
              </a:spcBef>
              <a:spcAft>
                <a:spcPts val="600"/>
              </a:spcAft>
            </a:pPr>
            <a:endParaRPr lang="pt-BR" sz="2400">
              <a:latin typeface="Calibri" pitchFamily="-103" charset="0"/>
            </a:endParaRPr>
          </a:p>
          <a:p>
            <a:pPr algn="just" eaLnBrk="1" hangingPunct="1">
              <a:spcBef>
                <a:spcPts val="1200"/>
              </a:spcBef>
              <a:spcAft>
                <a:spcPts val="600"/>
              </a:spcAft>
            </a:pPr>
            <a:endParaRPr lang="pt-BR" sz="2400">
              <a:latin typeface="Calibri" pitchFamily="-103" charset="0"/>
            </a:endParaRPr>
          </a:p>
          <a:p>
            <a:pPr algn="just" eaLnBrk="1" hangingPunct="1">
              <a:spcBef>
                <a:spcPts val="1200"/>
              </a:spcBef>
              <a:spcAft>
                <a:spcPts val="600"/>
              </a:spcAft>
            </a:pPr>
            <a:endParaRPr lang="pt-BR" sz="2400">
              <a:latin typeface="Calibri" pitchFamily="-103" charset="0"/>
            </a:endParaRPr>
          </a:p>
          <a:p>
            <a:pPr algn="just" eaLnBrk="1" hangingPunct="1">
              <a:spcBef>
                <a:spcPts val="1200"/>
              </a:spcBef>
              <a:spcAft>
                <a:spcPts val="600"/>
              </a:spcAft>
            </a:pPr>
            <a:endParaRPr lang="pt-BR" sz="2400">
              <a:latin typeface="Calibri" pitchFamily="-103" charset="0"/>
            </a:endParaRPr>
          </a:p>
          <a:p>
            <a:pPr algn="just" eaLnBrk="1" hangingPunct="1">
              <a:spcBef>
                <a:spcPts val="1200"/>
              </a:spcBef>
              <a:spcAft>
                <a:spcPts val="600"/>
              </a:spcAft>
              <a:buFont typeface="Wingdings" pitchFamily="-103" charset="2"/>
              <a:buNone/>
            </a:pPr>
            <a:endParaRPr lang="pt-BR" sz="2400">
              <a:latin typeface="Calibri" pitchFamily="-103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81400" y="4953000"/>
            <a:ext cx="5410200" cy="167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pt-BR" sz="1600">
                <a:solidFill>
                  <a:schemeClr val="tx1"/>
                </a:solidFill>
                <a:ea typeface="ＭＳ Ｐゴシック" pitchFamily="-103" charset="-128"/>
              </a:rPr>
              <a:t>Camila: </a:t>
            </a:r>
            <a:r>
              <a:rPr lang="pt-BR" sz="1600" i="1">
                <a:solidFill>
                  <a:schemeClr val="tx1"/>
                </a:solidFill>
                <a:ea typeface="ＭＳ Ｐゴシック" pitchFamily="-103" charset="-128"/>
              </a:rPr>
              <a:t>Então, [...] eu falo: “Olha, quando você pôs o pezinho aqui dentro a gente vai fechar a porta lá fora, daí a gente vai viver só aqui, porque a tia não sabe responder as coisas de lá. Então, vamos brincar, vamos conversar, vamos pular, vamos aproveitar o tempo [...]”.</a:t>
            </a:r>
            <a:endParaRPr lang="pt-BR" sz="1600">
              <a:solidFill>
                <a:schemeClr val="tx1"/>
              </a:solidFill>
              <a:ea typeface="ＭＳ Ｐゴシック" pitchFamily="-103" charset="-128"/>
            </a:endParaRPr>
          </a:p>
          <a:p>
            <a:pPr algn="just" eaLnBrk="1" hangingPunct="1"/>
            <a:r>
              <a:rPr lang="pt-BR" sz="1600">
                <a:solidFill>
                  <a:schemeClr val="tx1"/>
                </a:solidFill>
                <a:ea typeface="ＭＳ Ｐゴシック" pitchFamily="-103" charset="-128"/>
              </a:rPr>
              <a:t>(</a:t>
            </a:r>
            <a:r>
              <a:rPr lang="pt-BR" sz="1600" u="sng">
                <a:solidFill>
                  <a:schemeClr val="tx1"/>
                </a:solidFill>
                <a:ea typeface="ＭＳ Ｐゴシック" pitchFamily="-103" charset="-128"/>
              </a:rPr>
              <a:t>Educadora de instituição de acolhimento</a:t>
            </a:r>
            <a:r>
              <a:rPr lang="pt-BR" sz="1600">
                <a:solidFill>
                  <a:schemeClr val="tx1"/>
                </a:solidFill>
                <a:ea typeface="ＭＳ Ｐゴシック" pitchFamily="-103" charset="-128"/>
              </a:rPr>
              <a:t>)</a:t>
            </a:r>
          </a:p>
        </p:txBody>
      </p:sp>
      <p:pic>
        <p:nvPicPr>
          <p:cNvPr id="34821" name="Picture 4" descr="https://encrypted-tbn1.gstatic.com/images?q=tbn:ANd9GcTXiddZshuj4Xo-HHTfQREpbiblllfXYgsJZacr3QNgjdXuUtk6t8MNK7S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5191125"/>
            <a:ext cx="152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288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2771775" y="6448425"/>
            <a:ext cx="3744913" cy="365125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pt-BR" cap="none" smtClean="0">
                <a:ea typeface="ＭＳ Ｐゴシック" pitchFamily="-103" charset="-128"/>
              </a:rPr>
              <a:t>CONGRESSO SBPD - BRASÍLIA/DF - NOVEMBRO DE 2011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sz="quarter" idx="1"/>
          </p:nvPr>
        </p:nvSpPr>
        <p:spPr>
          <a:xfrm>
            <a:off x="1981200" y="1773238"/>
            <a:ext cx="7048500" cy="3887787"/>
          </a:xfrm>
        </p:spPr>
        <p:txBody>
          <a:bodyPr/>
          <a:lstStyle/>
          <a:p>
            <a:pPr algn="just" eaLnBrk="1" hangingPunct="1"/>
            <a:r>
              <a:rPr lang="pt-BR" sz="2000" smtClean="0"/>
              <a:t>Os funcionários do abrigo, </a:t>
            </a:r>
            <a:r>
              <a:rPr lang="pt-BR" sz="2000" b="1" smtClean="0"/>
              <a:t>sobrecarregados</a:t>
            </a:r>
            <a:r>
              <a:rPr lang="pt-BR" sz="2000" smtClean="0"/>
              <a:t> de múltiplas tarefas, e </a:t>
            </a:r>
            <a:r>
              <a:rPr lang="pt-BR" sz="2000" b="1" smtClean="0"/>
              <a:t>sem informações e orientações</a:t>
            </a:r>
            <a:r>
              <a:rPr lang="pt-BR" sz="2000" smtClean="0"/>
              <a:t> sobre o caso, </a:t>
            </a:r>
            <a:r>
              <a:rPr lang="pt-BR" sz="2000" b="1" smtClean="0"/>
              <a:t>não sabem</a:t>
            </a:r>
            <a:r>
              <a:rPr lang="pt-BR" sz="2000" smtClean="0"/>
              <a:t> o que e como </a:t>
            </a:r>
            <a:r>
              <a:rPr lang="pt-BR" sz="2000" b="1" smtClean="0"/>
              <a:t>conversar</a:t>
            </a:r>
            <a:r>
              <a:rPr lang="pt-BR" sz="2000" smtClean="0"/>
              <a:t> com a(s) criança(s) naquele momento; </a:t>
            </a:r>
          </a:p>
          <a:p>
            <a:pPr algn="just" eaLnBrk="1" hangingPunct="1"/>
            <a:r>
              <a:rPr lang="pt-BR" sz="2000" smtClean="0"/>
              <a:t>Profissionais têm </a:t>
            </a:r>
            <a:r>
              <a:rPr lang="pt-BR" sz="2000" b="1" smtClean="0"/>
              <a:t>dificuldade</a:t>
            </a:r>
            <a:r>
              <a:rPr lang="pt-BR" sz="2000" smtClean="0"/>
              <a:t> para lidar com as </a:t>
            </a:r>
            <a:r>
              <a:rPr lang="pt-BR" sz="2000" b="1" smtClean="0"/>
              <a:t>reações e sentimentos</a:t>
            </a:r>
            <a:r>
              <a:rPr lang="pt-BR" sz="2000" smtClean="0"/>
              <a:t> da criança e da família;</a:t>
            </a:r>
          </a:p>
          <a:p>
            <a:pPr algn="just" eaLnBrk="1" hangingPunct="1"/>
            <a:r>
              <a:rPr lang="pt-BR" sz="2000" smtClean="0"/>
              <a:t>Mencionam seu </a:t>
            </a:r>
            <a:r>
              <a:rPr lang="pt-BR" sz="2000" b="1" smtClean="0"/>
              <a:t>próprio sofrimento</a:t>
            </a:r>
            <a:r>
              <a:rPr lang="pt-BR" sz="2000" smtClean="0"/>
              <a:t> frente ao sofrimento das crianças; </a:t>
            </a:r>
          </a:p>
          <a:p>
            <a:pPr algn="just" eaLnBrk="1" hangingPunct="1"/>
            <a:r>
              <a:rPr lang="pt-BR" sz="2000" smtClean="0"/>
              <a:t>Rotina e atividades voltadas para </a:t>
            </a:r>
            <a:r>
              <a:rPr lang="pt-BR" sz="2000" b="1" smtClean="0">
                <a:solidFill>
                  <a:srgbClr val="FF0000"/>
                </a:solidFill>
              </a:rPr>
              <a:t>ocupar e distrair a criança</a:t>
            </a:r>
            <a:r>
              <a:rPr lang="pt-BR" sz="2000" smtClean="0"/>
              <a:t>.</a:t>
            </a:r>
          </a:p>
          <a:p>
            <a:pPr algn="just" eaLnBrk="1" hangingPunct="1"/>
            <a:endParaRPr lang="pt-BR" sz="2000" smtClean="0"/>
          </a:p>
          <a:p>
            <a:pPr algn="just" eaLnBrk="1" hangingPunct="1">
              <a:buFont typeface="Wingdings 2" pitchFamily="-103" charset="2"/>
              <a:buNone/>
            </a:pPr>
            <a:endParaRPr lang="pt-BR" sz="2000" smtClean="0"/>
          </a:p>
        </p:txBody>
      </p:sp>
      <p:sp>
        <p:nvSpPr>
          <p:cNvPr id="7" name="TextBox 6"/>
          <p:cNvSpPr txBox="1"/>
          <p:nvPr/>
        </p:nvSpPr>
        <p:spPr>
          <a:xfrm>
            <a:off x="1981200" y="5541963"/>
            <a:ext cx="7048500" cy="120015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pt-BR" sz="2400">
                <a:solidFill>
                  <a:schemeClr val="bg1"/>
                </a:solidFill>
                <a:latin typeface="Calibri" pitchFamily="-103" charset="0"/>
              </a:rPr>
              <a:t>Há uma urgente necessidade de pesquisas na área e de trabalhos de capacitação, supervisão, escuta e de apoio para os profissionais.</a:t>
            </a:r>
          </a:p>
        </p:txBody>
      </p:sp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70104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pt-BR" sz="2800" cap="none" smtClean="0">
                <a:latin typeface="Arial Rounded MT Bold" pitchFamily="-103" charset="0"/>
              </a:rPr>
              <a:t>O PROCESSO DE ACOLHIDA: </a:t>
            </a:r>
            <a:br>
              <a:rPr lang="pt-BR" sz="2800" cap="none" smtClean="0">
                <a:latin typeface="Arial Rounded MT Bold" pitchFamily="-103" charset="0"/>
              </a:rPr>
            </a:br>
            <a:r>
              <a:rPr lang="pt-BR" sz="2000" cap="none" smtClean="0">
                <a:latin typeface="Arial Rounded MT Bold" pitchFamily="-103" charset="0"/>
              </a:rPr>
              <a:t>POSSIBILIDADES DE CONSTRUÇÃO DE IDENTIDADE E (RE)SIGNIFICAÇÃO DE SUAS HISTÓRIAS</a:t>
            </a:r>
            <a:endParaRPr lang="pt-BR" sz="2400" cap="none" smtClean="0">
              <a:latin typeface="Arial Rounded MT Bold" pitchFamily="-103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2800" cap="none" smtClean="0">
                <a:latin typeface="Arial Rounded MT Bold" pitchFamily="-103" charset="0"/>
              </a:rPr>
              <a:t>O BRINCAR E OS BRINQUEDOS</a:t>
            </a:r>
          </a:p>
        </p:txBody>
      </p:sp>
      <p:sp>
        <p:nvSpPr>
          <p:cNvPr id="36867" name="TextBox 5"/>
          <p:cNvSpPr txBox="1">
            <a:spLocks noChangeArrowheads="1"/>
          </p:cNvSpPr>
          <p:nvPr/>
        </p:nvSpPr>
        <p:spPr bwMode="auto">
          <a:xfrm>
            <a:off x="1981200" y="1905000"/>
            <a:ext cx="70104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buFont typeface="Arial" charset="0"/>
              <a:buChar char="•"/>
            </a:pPr>
            <a:r>
              <a:rPr lang="pt-BR" sz="2200">
                <a:solidFill>
                  <a:srgbClr val="C00000"/>
                </a:solidFill>
                <a:latin typeface="Calibri" pitchFamily="-103" charset="0"/>
              </a:rPr>
              <a:t> Acesso aos espaços e brinquedos controlados </a:t>
            </a:r>
            <a:r>
              <a:rPr lang="pt-BR" sz="2200">
                <a:latin typeface="Calibri" pitchFamily="-103" charset="0"/>
              </a:rPr>
              <a:t>pelos funcionários;</a:t>
            </a:r>
          </a:p>
          <a:p>
            <a:pPr algn="just" eaLnBrk="1" hangingPunct="1"/>
            <a:endParaRPr lang="pt-BR" sz="2200">
              <a:latin typeface="Calibri" pitchFamily="-103" charset="0"/>
            </a:endParaRPr>
          </a:p>
          <a:p>
            <a:pPr algn="just" eaLnBrk="1" hangingPunct="1">
              <a:buFont typeface="Arial" charset="0"/>
              <a:buChar char="•"/>
            </a:pPr>
            <a:r>
              <a:rPr lang="pt-BR" sz="2200">
                <a:solidFill>
                  <a:srgbClr val="C00000"/>
                </a:solidFill>
                <a:latin typeface="Calibri" pitchFamily="-103" charset="0"/>
              </a:rPr>
              <a:t> Impossibilidade das crianças decidirem </a:t>
            </a:r>
            <a:r>
              <a:rPr lang="pt-BR" sz="2200">
                <a:latin typeface="Calibri" pitchFamily="-103" charset="0"/>
              </a:rPr>
              <a:t>o que querem ou não fazer (hora do parque);</a:t>
            </a:r>
          </a:p>
          <a:p>
            <a:pPr algn="just" eaLnBrk="1" hangingPunct="1"/>
            <a:endParaRPr lang="pt-BR" sz="2200">
              <a:latin typeface="Calibri" pitchFamily="-103" charset="0"/>
            </a:endParaRPr>
          </a:p>
          <a:p>
            <a:pPr algn="just" eaLnBrk="1" hangingPunct="1">
              <a:buFont typeface="Arial" charset="0"/>
              <a:buChar char="•"/>
            </a:pPr>
            <a:r>
              <a:rPr lang="pt-BR" sz="2200">
                <a:latin typeface="Calibri" pitchFamily="-103" charset="0"/>
              </a:rPr>
              <a:t> Crianças têm preferência por momentos e atividades (oficinas, dança e brincadeiras) que as colocam como </a:t>
            </a:r>
            <a:r>
              <a:rPr lang="pt-BR" sz="2200">
                <a:solidFill>
                  <a:srgbClr val="C00000"/>
                </a:solidFill>
                <a:latin typeface="Calibri" pitchFamily="-103" charset="0"/>
              </a:rPr>
              <a:t>autoras do que fazem, com capacidade de se expressarem</a:t>
            </a:r>
            <a:r>
              <a:rPr lang="pt-BR" sz="2200">
                <a:latin typeface="Calibri" pitchFamily="-103" charset="0"/>
              </a:rPr>
              <a:t>.</a:t>
            </a:r>
          </a:p>
        </p:txBody>
      </p:sp>
      <p:pic>
        <p:nvPicPr>
          <p:cNvPr id="36868" name="Picture 7" descr="https://encrypted-tbn1.gstatic.com/images?q=tbn:ANd9GcSW5M9gaQSSsfoaxgIn2-sSbkgRqu40yF6d0Ak08Z2BuZpw2Ex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4300" y="5638800"/>
            <a:ext cx="1257300" cy="10668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36869" name="Picture 9" descr="https://encrypted-tbn3.gstatic.com/images?q=tbn:ANd9GcQ6kDC5SMc_6OiF-nO9kHVQRFonZoepH1fkOwuZMMcI88frGVO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5591175"/>
            <a:ext cx="14478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11" descr="https://encrypted-tbn1.gstatic.com/images?q=tbn:ANd9GcQLIG0UGGyKcsw38xOZgl6ImXD5XX5G67P1gxIt0o0wKxlAR4O1_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93000" y="5638800"/>
            <a:ext cx="1422400" cy="10668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36871" name="Picture 13" descr="https://encrypted-tbn0.gstatic.com/images?q=tbn:ANd9GcTaL6px2mq7qEc5m64kFodVOFn_gaw5wHLr5XRDMP7-UfvZ_lG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07063" y="5638800"/>
            <a:ext cx="130333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8288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70104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pt-BR" sz="2800" cap="none" smtClean="0">
                <a:latin typeface="Arial Rounded MT Bold" pitchFamily="-103" charset="0"/>
              </a:rPr>
              <a:t>INSERÇÃO NA COMUNIDADE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828800" y="1857375"/>
            <a:ext cx="731520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15900" indent="-215900" algn="just" eaLnBrk="1" hangingPunct="1"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900">
                <a:solidFill>
                  <a:srgbClr val="C00000"/>
                </a:solidFill>
                <a:latin typeface="Calibri" pitchFamily="-103" charset="0"/>
              </a:rPr>
              <a:t>Rede social </a:t>
            </a:r>
            <a:r>
              <a:rPr lang="pt-BR" sz="1900">
                <a:latin typeface="Calibri" pitchFamily="-103" charset="0"/>
              </a:rPr>
              <a:t>das crianças → </a:t>
            </a:r>
            <a:r>
              <a:rPr lang="pt-BR" sz="1900">
                <a:solidFill>
                  <a:srgbClr val="C00000"/>
                </a:solidFill>
                <a:latin typeface="Calibri" pitchFamily="-103" charset="0"/>
              </a:rPr>
              <a:t>pessoas da instituição e da família </a:t>
            </a:r>
            <a:r>
              <a:rPr lang="pt-BR" sz="1900">
                <a:solidFill>
                  <a:srgbClr val="00B050"/>
                </a:solidFill>
                <a:latin typeface="Calibri" pitchFamily="-103" charset="0"/>
              </a:rPr>
              <a:t>(e a escola e a comunidade em geral?)</a:t>
            </a:r>
            <a:r>
              <a:rPr lang="pt-BR" sz="1900">
                <a:latin typeface="Calibri" pitchFamily="-103" charset="0"/>
              </a:rPr>
              <a:t>;</a:t>
            </a:r>
          </a:p>
          <a:p>
            <a:pPr marL="215900" indent="-215900" algn="just" eaLnBrk="1" hangingPunct="1"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900">
                <a:solidFill>
                  <a:srgbClr val="C00000"/>
                </a:solidFill>
                <a:latin typeface="Calibri" pitchFamily="-103" charset="0"/>
              </a:rPr>
              <a:t>Atividades</a:t>
            </a:r>
            <a:r>
              <a:rPr lang="pt-BR" sz="1900">
                <a:latin typeface="Calibri" pitchFamily="-103" charset="0"/>
              </a:rPr>
              <a:t> artísticas e/ou esportivas são </a:t>
            </a:r>
            <a:r>
              <a:rPr lang="pt-BR" sz="1900">
                <a:solidFill>
                  <a:srgbClr val="C00000"/>
                </a:solidFill>
                <a:latin typeface="Calibri" pitchFamily="-103" charset="0"/>
              </a:rPr>
              <a:t>realizadas dentro da instituição</a:t>
            </a:r>
            <a:r>
              <a:rPr lang="pt-BR" sz="1900">
                <a:latin typeface="Calibri" pitchFamily="-103" charset="0"/>
              </a:rPr>
              <a:t>, apenas para as crianças acolhidas;</a:t>
            </a:r>
          </a:p>
          <a:p>
            <a:pPr marL="215900" indent="-215900" algn="just" eaLnBrk="1" hangingPunct="1"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900">
                <a:latin typeface="Calibri" pitchFamily="-103" charset="0"/>
              </a:rPr>
              <a:t>Atividades são realizadas (volei, catequese, reforço escolar, etc), em equipamentos da comunidade, </a:t>
            </a:r>
            <a:r>
              <a:rPr lang="pt-BR" sz="1900">
                <a:solidFill>
                  <a:srgbClr val="C00000"/>
                </a:solidFill>
                <a:latin typeface="Calibri" pitchFamily="-103" charset="0"/>
              </a:rPr>
              <a:t>por todas as crianças da mesma idade</a:t>
            </a:r>
            <a:r>
              <a:rPr lang="pt-BR" sz="1900">
                <a:latin typeface="Calibri" pitchFamily="-103" charset="0"/>
              </a:rPr>
              <a:t> (às vezes, exclusivamente destinadas à crianças acolhidas);</a:t>
            </a:r>
          </a:p>
          <a:p>
            <a:pPr marL="215900" indent="-215900" algn="just" eaLnBrk="1" hangingPunct="1"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900">
                <a:solidFill>
                  <a:srgbClr val="C00000"/>
                </a:solidFill>
                <a:latin typeface="Calibri" pitchFamily="-103" charset="0"/>
              </a:rPr>
              <a:t>Pessoas do contexto escolar não são significativas</a:t>
            </a:r>
            <a:r>
              <a:rPr lang="pt-BR" sz="1900">
                <a:latin typeface="Calibri" pitchFamily="-103" charset="0"/>
              </a:rPr>
              <a:t>;</a:t>
            </a:r>
            <a:endParaRPr lang="pt-BR" sz="1900">
              <a:solidFill>
                <a:srgbClr val="C00000"/>
              </a:solidFill>
              <a:latin typeface="Calibri" pitchFamily="-103" charset="0"/>
            </a:endParaRPr>
          </a:p>
          <a:p>
            <a:pPr marL="215900" indent="-215900" algn="just" eaLnBrk="1" hangingPunct="1"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900">
                <a:latin typeface="Calibri" pitchFamily="-103" charset="0"/>
              </a:rPr>
              <a:t> Na escola: criança acolhida  é alvo de </a:t>
            </a:r>
            <a:r>
              <a:rPr lang="pt-BR" sz="1900">
                <a:solidFill>
                  <a:srgbClr val="C00000"/>
                </a:solidFill>
                <a:latin typeface="Calibri" pitchFamily="-103" charset="0"/>
              </a:rPr>
              <a:t>preconceito, exclusão e silenciamento</a:t>
            </a:r>
            <a:r>
              <a:rPr lang="pt-BR" sz="1900">
                <a:latin typeface="Calibri" pitchFamily="-103" charset="0"/>
              </a:rPr>
              <a:t>;</a:t>
            </a:r>
          </a:p>
          <a:p>
            <a:pPr marL="215900" indent="-215900" algn="just" eaLnBrk="1" hangingPunct="1"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900">
                <a:latin typeface="Calibri" pitchFamily="-103" charset="0"/>
              </a:rPr>
              <a:t> Profissionais (escola e instituição de acolhimento): significam a criança acolhida como </a:t>
            </a:r>
            <a:r>
              <a:rPr lang="pt-BR" sz="1900">
                <a:solidFill>
                  <a:srgbClr val="C00000"/>
                </a:solidFill>
                <a:latin typeface="Calibri" pitchFamily="-103" charset="0"/>
              </a:rPr>
              <a:t>problemática</a:t>
            </a:r>
            <a:r>
              <a:rPr lang="pt-BR" sz="1900">
                <a:latin typeface="Calibri" pitchFamily="-103" charset="0"/>
              </a:rPr>
              <a:t> e com </a:t>
            </a:r>
            <a:r>
              <a:rPr lang="pt-BR" sz="1900">
                <a:solidFill>
                  <a:srgbClr val="C00000"/>
                </a:solidFill>
                <a:latin typeface="Calibri" pitchFamily="-103" charset="0"/>
              </a:rPr>
              <a:t>pouco potencial, digna de pena e fadada ao fracasso</a:t>
            </a:r>
            <a:r>
              <a:rPr lang="pt-BR" sz="1900">
                <a:latin typeface="Calibri" pitchFamily="-103" charset="0"/>
              </a:rPr>
              <a:t>.</a:t>
            </a: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6629400" cy="1143000"/>
          </a:xfrm>
        </p:spPr>
        <p:txBody>
          <a:bodyPr/>
          <a:lstStyle/>
          <a:p>
            <a:pPr eaLnBrk="1" hangingPunct="1"/>
            <a:r>
              <a:rPr lang="pt-BR" sz="2800" cap="none" smtClean="0">
                <a:latin typeface="Arial Rounded MT Bold" pitchFamily="-103" charset="0"/>
              </a:rPr>
              <a:t>(NÃO) MANUTENÇÃO DOS VÍNCULOS FAMILIARES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1828800" y="1828800"/>
            <a:ext cx="7315200" cy="4033838"/>
          </a:xfrm>
        </p:spPr>
        <p:txBody>
          <a:bodyPr/>
          <a:lstStyle/>
          <a:p>
            <a:pPr marL="0" indent="0" algn="just" eaLnBrk="1" hangingPunct="1">
              <a:spcBef>
                <a:spcPts val="600"/>
              </a:spcBef>
              <a:buFont typeface="Wingdings" pitchFamily="-103" charset="2"/>
              <a:buNone/>
            </a:pPr>
            <a:r>
              <a:rPr lang="pt-BR" sz="2000" smtClean="0"/>
              <a:t>- As </a:t>
            </a:r>
            <a:r>
              <a:rPr lang="pt-BR" sz="2000" b="1" u="sng" smtClean="0"/>
              <a:t>visitas</a:t>
            </a:r>
            <a:r>
              <a:rPr lang="pt-BR" sz="2000" smtClean="0"/>
              <a:t> são:</a:t>
            </a:r>
          </a:p>
          <a:p>
            <a:pPr marL="0" indent="0" algn="just" eaLnBrk="1" hangingPunct="1">
              <a:spcBef>
                <a:spcPts val="600"/>
              </a:spcBef>
              <a:spcAft>
                <a:spcPts val="200"/>
              </a:spcAft>
              <a:buFont typeface="Wingdings" pitchFamily="-103" charset="2"/>
              <a:buChar char="ü"/>
            </a:pPr>
            <a:r>
              <a:rPr lang="pt-BR" sz="2000" smtClean="0"/>
              <a:t> </a:t>
            </a:r>
            <a:r>
              <a:rPr lang="pt-BR" sz="2000" b="1" smtClean="0">
                <a:solidFill>
                  <a:srgbClr val="C00000"/>
                </a:solidFill>
              </a:rPr>
              <a:t>Semanais</a:t>
            </a:r>
            <a:r>
              <a:rPr lang="pt-BR" sz="2000" smtClean="0"/>
              <a:t> e com </a:t>
            </a:r>
            <a:r>
              <a:rPr lang="pt-BR" sz="2000" b="1" smtClean="0">
                <a:solidFill>
                  <a:srgbClr val="C00000"/>
                </a:solidFill>
              </a:rPr>
              <a:t>horário pré-estabelecido</a:t>
            </a:r>
          </a:p>
          <a:p>
            <a:pPr marL="0" indent="0" algn="just" eaLnBrk="1" hangingPunct="1">
              <a:spcBef>
                <a:spcPts val="600"/>
              </a:spcBef>
              <a:spcAft>
                <a:spcPts val="200"/>
              </a:spcAft>
              <a:buFont typeface="Wingdings" pitchFamily="-103" charset="2"/>
              <a:buChar char="ü"/>
            </a:pPr>
            <a:r>
              <a:rPr lang="pt-BR" sz="2000" b="1" smtClean="0">
                <a:solidFill>
                  <a:srgbClr val="C00000"/>
                </a:solidFill>
              </a:rPr>
              <a:t>Monitoradas</a:t>
            </a:r>
            <a:r>
              <a:rPr lang="pt-BR" sz="2000" smtClean="0"/>
              <a:t> pelas técnicas</a:t>
            </a:r>
          </a:p>
          <a:p>
            <a:pPr marL="0" indent="0" algn="just" eaLnBrk="1" hangingPunct="1">
              <a:spcBef>
                <a:spcPts val="600"/>
              </a:spcBef>
              <a:spcAft>
                <a:spcPts val="200"/>
              </a:spcAft>
              <a:buFont typeface="Wingdings" pitchFamily="-103" charset="2"/>
              <a:buChar char="ü"/>
            </a:pPr>
            <a:r>
              <a:rPr lang="pt-BR" sz="2000" smtClean="0"/>
              <a:t>O que é observado pode ser </a:t>
            </a:r>
            <a:r>
              <a:rPr lang="pt-BR" sz="2000" b="1" smtClean="0">
                <a:solidFill>
                  <a:srgbClr val="C00000"/>
                </a:solidFill>
              </a:rPr>
              <a:t>usado contra ou a favor</a:t>
            </a:r>
            <a:r>
              <a:rPr lang="pt-BR" sz="2000" smtClean="0"/>
              <a:t> das famílias, dependendo da </a:t>
            </a:r>
            <a:r>
              <a:rPr lang="pt-BR" sz="2000" u="sng" smtClean="0"/>
              <a:t>interpretação dos profissionais</a:t>
            </a:r>
          </a:p>
          <a:p>
            <a:pPr marL="0" indent="0" algn="just" eaLnBrk="1" hangingPunct="1">
              <a:spcBef>
                <a:spcPts val="600"/>
              </a:spcBef>
              <a:spcAft>
                <a:spcPts val="200"/>
              </a:spcAft>
              <a:buFont typeface="Wingdings" pitchFamily="-103" charset="2"/>
              <a:buChar char="ü"/>
            </a:pPr>
            <a:r>
              <a:rPr lang="pt-BR" sz="2000" smtClean="0"/>
              <a:t>As </a:t>
            </a:r>
            <a:r>
              <a:rPr lang="pt-BR" sz="2000" b="1" smtClean="0">
                <a:solidFill>
                  <a:srgbClr val="C00000"/>
                </a:solidFill>
              </a:rPr>
              <a:t>famílias não participam da rotina</a:t>
            </a:r>
            <a:r>
              <a:rPr lang="pt-BR" sz="2000" smtClean="0"/>
              <a:t> institucional</a:t>
            </a:r>
          </a:p>
          <a:p>
            <a:pPr marL="0" indent="0" algn="just" eaLnBrk="1" hangingPunct="1">
              <a:spcBef>
                <a:spcPts val="600"/>
              </a:spcBef>
              <a:spcAft>
                <a:spcPts val="200"/>
              </a:spcAft>
              <a:buFont typeface="Wingdings" pitchFamily="-103" charset="2"/>
              <a:buChar char="ü"/>
            </a:pPr>
            <a:r>
              <a:rPr lang="pt-BR" sz="2000" b="1" smtClean="0">
                <a:solidFill>
                  <a:srgbClr val="C00000"/>
                </a:solidFill>
              </a:rPr>
              <a:t>Regras rígidas</a:t>
            </a:r>
            <a:r>
              <a:rPr lang="pt-BR" sz="2000" smtClean="0"/>
              <a:t> a serem seguidas pelas famílias.</a:t>
            </a:r>
          </a:p>
          <a:p>
            <a:pPr marL="0" indent="0" algn="just" eaLnBrk="1" hangingPunct="1">
              <a:spcBef>
                <a:spcPts val="600"/>
              </a:spcBef>
              <a:spcAft>
                <a:spcPts val="200"/>
              </a:spcAft>
              <a:buFont typeface="Wingdings" pitchFamily="-103" charset="2"/>
              <a:buNone/>
            </a:pPr>
            <a:r>
              <a:rPr lang="pt-BR" sz="2000" b="1" smtClean="0"/>
              <a:t>- </a:t>
            </a:r>
            <a:r>
              <a:rPr lang="pt-BR" sz="2000" b="1" u="sng" smtClean="0"/>
              <a:t>Irmãos</a:t>
            </a:r>
            <a:r>
              <a:rPr lang="pt-BR" sz="2000" b="1" smtClean="0"/>
              <a:t>:</a:t>
            </a:r>
          </a:p>
          <a:p>
            <a:pPr marL="0" indent="0" algn="just" eaLnBrk="1" hangingPunct="1">
              <a:spcBef>
                <a:spcPts val="600"/>
              </a:spcBef>
              <a:spcAft>
                <a:spcPts val="200"/>
              </a:spcAft>
              <a:buFont typeface="Wingdings" pitchFamily="-103" charset="2"/>
              <a:buChar char="ü"/>
            </a:pPr>
            <a:r>
              <a:rPr lang="pt-BR" sz="2000" smtClean="0"/>
              <a:t>São </a:t>
            </a:r>
            <a:r>
              <a:rPr lang="pt-BR" sz="2000" b="1" smtClean="0">
                <a:solidFill>
                  <a:srgbClr val="C00000"/>
                </a:solidFill>
              </a:rPr>
              <a:t>acolhidos separadamente</a:t>
            </a:r>
            <a:r>
              <a:rPr lang="pt-BR" sz="2000" smtClean="0"/>
              <a:t>;</a:t>
            </a:r>
          </a:p>
          <a:p>
            <a:pPr marL="0" indent="0" algn="just" eaLnBrk="1" hangingPunct="1">
              <a:spcBef>
                <a:spcPts val="600"/>
              </a:spcBef>
              <a:spcAft>
                <a:spcPts val="200"/>
              </a:spcAft>
              <a:buFont typeface="Wingdings" pitchFamily="-103" charset="2"/>
              <a:buChar char="ü"/>
            </a:pPr>
            <a:r>
              <a:rPr lang="pt-BR" sz="2000" b="1" smtClean="0">
                <a:solidFill>
                  <a:srgbClr val="C00000"/>
                </a:solidFill>
              </a:rPr>
              <a:t>Estrutura e organização </a:t>
            </a:r>
            <a:r>
              <a:rPr lang="pt-BR" sz="2000" smtClean="0"/>
              <a:t>das instituições </a:t>
            </a:r>
            <a:r>
              <a:rPr lang="pt-BR" sz="2000" b="1" smtClean="0">
                <a:solidFill>
                  <a:srgbClr val="C00000"/>
                </a:solidFill>
              </a:rPr>
              <a:t>não favorece a interação</a:t>
            </a:r>
            <a:r>
              <a:rPr lang="pt-BR" sz="2000" smtClean="0"/>
              <a:t> mesmo quando acolhidos juntos. </a:t>
            </a:r>
          </a:p>
          <a:p>
            <a:pPr marL="0" indent="0" algn="just" eaLnBrk="1" hangingPunct="1">
              <a:spcBef>
                <a:spcPts val="600"/>
              </a:spcBef>
              <a:buFont typeface="Wingdings" pitchFamily="-103" charset="2"/>
              <a:buNone/>
            </a:pPr>
            <a:endParaRPr lang="pt-BR" sz="2000" smtClean="0"/>
          </a:p>
        </p:txBody>
      </p:sp>
      <p:sp>
        <p:nvSpPr>
          <p:cNvPr id="5" name="TextBox 4"/>
          <p:cNvSpPr txBox="1"/>
          <p:nvPr/>
        </p:nvSpPr>
        <p:spPr>
          <a:xfrm>
            <a:off x="1828800" y="6211888"/>
            <a:ext cx="6172200" cy="6461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eaLnBrk="1" hangingPunct="1"/>
            <a:r>
              <a:rPr lang="pt-BR" b="1">
                <a:latin typeface="Calibri" pitchFamily="-103" charset="0"/>
              </a:rPr>
              <a:t>CONDIÇÕES QUE PARECEM NÃO SER FAVORÁVEIS AO FORTALECIMENTO E MANUTENÇÃO DOS VÍNCULOS</a:t>
            </a:r>
          </a:p>
        </p:txBody>
      </p:sp>
      <p:pic>
        <p:nvPicPr>
          <p:cNvPr id="38917" name="Picture 2" descr="https://encrypted-tbn1.gstatic.com/images?q=tbn:ANd9GcRuQhgTVhsCFMkG8-sNXHJ8jSsnosprAwnqqq3SNEou_ZScjP4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00" y="6197600"/>
            <a:ext cx="1163638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288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04800"/>
            <a:ext cx="6629400" cy="1143000"/>
          </a:xfrm>
        </p:spPr>
        <p:txBody>
          <a:bodyPr/>
          <a:lstStyle/>
          <a:p>
            <a:pPr eaLnBrk="1" hangingPunct="1"/>
            <a:r>
              <a:rPr lang="pt-BR" sz="2800" cap="none" smtClean="0">
                <a:latin typeface="Arial Rounded MT Bold" pitchFamily="-103" charset="0"/>
              </a:rPr>
              <a:t>QUALIFICAÇÃO E VALORIZAÇÃO PROFISSIONAL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2057400" y="1828800"/>
            <a:ext cx="6781800" cy="4800600"/>
          </a:xfrm>
        </p:spPr>
        <p:txBody>
          <a:bodyPr anchor="ctr"/>
          <a:lstStyle/>
          <a:p>
            <a:pPr marL="0" indent="-215900" algn="just" eaLnBrk="1" hangingPunct="1">
              <a:spcBef>
                <a:spcPts val="600"/>
              </a:spcBef>
              <a:spcAft>
                <a:spcPts val="600"/>
              </a:spcAft>
              <a:buFont typeface="Wingdings" pitchFamily="-103" charset="2"/>
              <a:buNone/>
            </a:pPr>
            <a:r>
              <a:rPr lang="pt-BR" sz="2400" smtClean="0">
                <a:cs typeface="Arial" charset="0"/>
              </a:rPr>
              <a:t>Atualmente → </a:t>
            </a:r>
            <a:r>
              <a:rPr lang="pt-BR" sz="2400" b="1" smtClean="0">
                <a:solidFill>
                  <a:srgbClr val="C00000"/>
                </a:solidFill>
                <a:cs typeface="Arial" charset="0"/>
              </a:rPr>
              <a:t>PIA</a:t>
            </a:r>
            <a:r>
              <a:rPr lang="pt-BR" sz="2400" smtClean="0">
                <a:cs typeface="Arial" charset="0"/>
              </a:rPr>
              <a:t> e sinalizar a possibilidade de </a:t>
            </a:r>
            <a:r>
              <a:rPr lang="pt-BR" sz="2400" b="1" smtClean="0">
                <a:solidFill>
                  <a:srgbClr val="C00000"/>
                </a:solidFill>
                <a:cs typeface="Arial" charset="0"/>
              </a:rPr>
              <a:t>destituição do poder familiar</a:t>
            </a:r>
            <a:r>
              <a:rPr lang="pt-BR" sz="2400" smtClean="0">
                <a:cs typeface="Arial" charset="0"/>
              </a:rPr>
              <a:t>: </a:t>
            </a:r>
            <a:r>
              <a:rPr lang="pt-BR" sz="2400" u="sng" smtClean="0">
                <a:cs typeface="Arial" charset="0"/>
              </a:rPr>
              <a:t>responsabilidade enorme</a:t>
            </a:r>
            <a:r>
              <a:rPr lang="pt-BR" sz="2400" smtClean="0">
                <a:cs typeface="Arial" charset="0"/>
              </a:rPr>
              <a:t> dos profissionais </a:t>
            </a:r>
          </a:p>
          <a:p>
            <a:pPr marL="0" indent="-215900" algn="just" eaLnBrk="1" hangingPunct="1">
              <a:spcBef>
                <a:spcPts val="600"/>
              </a:spcBef>
              <a:spcAft>
                <a:spcPts val="600"/>
              </a:spcAft>
              <a:buFont typeface="Wingdings" pitchFamily="-103" charset="2"/>
              <a:buNone/>
            </a:pPr>
            <a:endParaRPr lang="pt-BR" sz="2400" smtClean="0">
              <a:cs typeface="Arial" charset="0"/>
            </a:endParaRPr>
          </a:p>
          <a:p>
            <a:pPr marL="0" indent="-215900" algn="just" eaLnBrk="1" hangingPunct="1">
              <a:spcBef>
                <a:spcPts val="600"/>
              </a:spcBef>
              <a:spcAft>
                <a:spcPts val="600"/>
              </a:spcAft>
              <a:buFont typeface="Wingdings" pitchFamily="-103" charset="2"/>
              <a:buNone/>
            </a:pPr>
            <a:r>
              <a:rPr lang="pt-BR" sz="2400" smtClean="0">
                <a:cs typeface="Arial" charset="0"/>
              </a:rPr>
              <a:t>→Profissionais, sobretudo EDUCADORAS, </a:t>
            </a:r>
            <a:r>
              <a:rPr lang="pt-BR" sz="2400" u="sng" smtClean="0">
                <a:cs typeface="Arial" charset="0"/>
              </a:rPr>
              <a:t>sentem necessidade de</a:t>
            </a:r>
            <a:r>
              <a:rPr lang="pt-BR" sz="2400" smtClean="0">
                <a:cs typeface="Arial" charset="0"/>
              </a:rPr>
              <a:t>:</a:t>
            </a:r>
          </a:p>
          <a:p>
            <a:pPr marL="0" indent="-215900" algn="just" eaLnBrk="1" hangingPunct="1">
              <a:spcBef>
                <a:spcPts val="600"/>
              </a:spcBef>
              <a:spcAft>
                <a:spcPts val="600"/>
              </a:spcAft>
            </a:pPr>
            <a:r>
              <a:rPr lang="pt-BR" smtClean="0">
                <a:cs typeface="Arial" charset="0"/>
              </a:rPr>
              <a:t>Serem </a:t>
            </a:r>
            <a:r>
              <a:rPr lang="pt-BR" b="1" smtClean="0">
                <a:solidFill>
                  <a:srgbClr val="C00000"/>
                </a:solidFill>
                <a:cs typeface="Arial" charset="0"/>
              </a:rPr>
              <a:t>ouvidas e acolhidas</a:t>
            </a:r>
            <a:r>
              <a:rPr lang="pt-BR" smtClean="0">
                <a:cs typeface="Arial" charset="0"/>
              </a:rPr>
              <a:t>; </a:t>
            </a:r>
          </a:p>
          <a:p>
            <a:pPr marL="0" indent="-215900" algn="just" eaLnBrk="1" hangingPunct="1">
              <a:spcBef>
                <a:spcPts val="600"/>
              </a:spcBef>
              <a:spcAft>
                <a:spcPts val="600"/>
              </a:spcAft>
            </a:pPr>
            <a:r>
              <a:rPr lang="pt-BR" smtClean="0">
                <a:cs typeface="Arial" charset="0"/>
              </a:rPr>
              <a:t>Receber </a:t>
            </a:r>
            <a:r>
              <a:rPr lang="pt-BR" b="1" smtClean="0">
                <a:solidFill>
                  <a:srgbClr val="C00000"/>
                </a:solidFill>
                <a:cs typeface="Arial" charset="0"/>
              </a:rPr>
              <a:t>apoio e supervisão</a:t>
            </a:r>
            <a:r>
              <a:rPr lang="pt-BR" smtClean="0">
                <a:cs typeface="Arial" charset="0"/>
              </a:rPr>
              <a:t> em serviço;</a:t>
            </a:r>
          </a:p>
          <a:p>
            <a:pPr marL="0" indent="-215900" algn="just" eaLnBrk="1" hangingPunct="1">
              <a:spcBef>
                <a:spcPts val="600"/>
              </a:spcBef>
              <a:spcAft>
                <a:spcPts val="600"/>
              </a:spcAft>
            </a:pPr>
            <a:r>
              <a:rPr lang="pt-BR" smtClean="0">
                <a:cs typeface="Arial" charset="0"/>
              </a:rPr>
              <a:t>Ter </a:t>
            </a:r>
            <a:r>
              <a:rPr lang="pt-BR" b="1" smtClean="0">
                <a:solidFill>
                  <a:srgbClr val="C00000"/>
                </a:solidFill>
                <a:cs typeface="Arial" charset="0"/>
              </a:rPr>
              <a:t>acesso à informações</a:t>
            </a:r>
            <a:r>
              <a:rPr lang="pt-BR" smtClean="0">
                <a:cs typeface="Arial" charset="0"/>
              </a:rPr>
              <a:t> sobre as crianças;</a:t>
            </a:r>
          </a:p>
          <a:p>
            <a:pPr marL="0" indent="-215900" algn="just" eaLnBrk="1" hangingPunct="1">
              <a:spcBef>
                <a:spcPts val="600"/>
              </a:spcBef>
              <a:spcAft>
                <a:spcPts val="600"/>
              </a:spcAft>
            </a:pPr>
            <a:r>
              <a:rPr lang="pt-BR" smtClean="0">
                <a:cs typeface="Arial" charset="0"/>
              </a:rPr>
              <a:t> </a:t>
            </a:r>
            <a:r>
              <a:rPr lang="pt-BR" b="1" smtClean="0">
                <a:solidFill>
                  <a:srgbClr val="C00000"/>
                </a:solidFill>
                <a:cs typeface="Arial" charset="0"/>
              </a:rPr>
              <a:t>Valorizadas</a:t>
            </a:r>
            <a:r>
              <a:rPr lang="pt-BR" smtClean="0">
                <a:cs typeface="Arial" charset="0"/>
              </a:rPr>
              <a:t> profissional e financeiramente.</a:t>
            </a:r>
          </a:p>
        </p:txBody>
      </p:sp>
      <p:pic>
        <p:nvPicPr>
          <p:cNvPr id="39940" name="Picture 7" descr="https://encrypted-tbn2.gstatic.com/images?q=tbn:ANd9GcRHtAQxrgUVuX_-k2susI4tcyZkTpXf1QsYKTAjFtZ9OBuJWjlBD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3813" y="5410200"/>
            <a:ext cx="1395412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288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2800" cap="none" smtClean="0">
                <a:latin typeface="Arial Rounded MT Bold" pitchFamily="-103" charset="0"/>
              </a:rPr>
              <a:t>REINTEGRAÇÃO FAMILIAR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1981200" y="2133600"/>
            <a:ext cx="7010400" cy="4800600"/>
          </a:xfrm>
        </p:spPr>
        <p:txBody>
          <a:bodyPr/>
          <a:lstStyle/>
          <a:p>
            <a:pPr marL="0" indent="0" algn="just" eaLnBrk="1" hangingPunct="1">
              <a:spcBef>
                <a:spcPct val="0"/>
              </a:spcBef>
            </a:pPr>
            <a:r>
              <a:rPr lang="pt-BR" sz="2000" smtClean="0">
                <a:solidFill>
                  <a:srgbClr val="C00000"/>
                </a:solidFill>
              </a:rPr>
              <a:t> Acolhimentos breves (76%)</a:t>
            </a:r>
            <a:r>
              <a:rPr lang="pt-BR" sz="2000" smtClean="0"/>
              <a:t>: </a:t>
            </a:r>
            <a:r>
              <a:rPr lang="pt-BR" sz="2000" b="1" smtClean="0">
                <a:solidFill>
                  <a:srgbClr val="00B050"/>
                </a:solidFill>
              </a:rPr>
              <a:t>seriam necessários?</a:t>
            </a:r>
            <a:r>
              <a:rPr lang="pt-BR" sz="2000" smtClean="0"/>
              <a:t> </a:t>
            </a:r>
          </a:p>
          <a:p>
            <a:pPr marL="0" indent="0" algn="just" eaLnBrk="1" hangingPunct="1">
              <a:spcBef>
                <a:spcPct val="0"/>
              </a:spcBef>
              <a:buFont typeface="Wingdings" pitchFamily="-103" charset="2"/>
              <a:buNone/>
            </a:pPr>
            <a:endParaRPr lang="pt-BR" sz="2000" smtClean="0"/>
          </a:p>
          <a:p>
            <a:pPr marL="0" indent="0" algn="just" eaLnBrk="1" hangingPunct="1">
              <a:spcBef>
                <a:spcPct val="0"/>
              </a:spcBef>
            </a:pPr>
            <a:r>
              <a:rPr lang="pt-BR" sz="2000" smtClean="0"/>
              <a:t> Reintegração familiar → </a:t>
            </a:r>
            <a:r>
              <a:rPr lang="pt-BR" sz="2000" smtClean="0">
                <a:solidFill>
                  <a:srgbClr val="C00000"/>
                </a:solidFill>
              </a:rPr>
              <a:t>desencontro</a:t>
            </a:r>
            <a:r>
              <a:rPr lang="pt-BR" sz="2000" smtClean="0"/>
              <a:t> de “com quem estava” para “quem recebeu” a criança;</a:t>
            </a:r>
          </a:p>
          <a:p>
            <a:pPr marL="0" indent="0" algn="just" eaLnBrk="1" hangingPunct="1">
              <a:spcBef>
                <a:spcPct val="0"/>
              </a:spcBef>
              <a:buFont typeface="Wingdings" pitchFamily="-103" charset="2"/>
              <a:buNone/>
            </a:pPr>
            <a:endParaRPr lang="pt-BR" sz="2000" smtClean="0"/>
          </a:p>
          <a:p>
            <a:pPr marL="0" indent="0" algn="just" eaLnBrk="1" hangingPunct="1">
              <a:spcBef>
                <a:spcPct val="0"/>
              </a:spcBef>
            </a:pPr>
            <a:r>
              <a:rPr lang="pt-BR" sz="2000" smtClean="0"/>
              <a:t> Intervenções no processo de reintegração: </a:t>
            </a:r>
            <a:r>
              <a:rPr lang="pt-BR" sz="2000" smtClean="0">
                <a:solidFill>
                  <a:srgbClr val="C00000"/>
                </a:solidFill>
              </a:rPr>
              <a:t>entrevistas com as famílias e visitas domiciliares</a:t>
            </a:r>
            <a:r>
              <a:rPr lang="pt-BR" sz="2000" smtClean="0"/>
              <a:t> → </a:t>
            </a:r>
            <a:r>
              <a:rPr lang="pt-BR" sz="2000" b="1" smtClean="0">
                <a:solidFill>
                  <a:srgbClr val="00B050"/>
                </a:solidFill>
              </a:rPr>
              <a:t>atendem as necessidades e complexidade dos casos?</a:t>
            </a:r>
          </a:p>
          <a:p>
            <a:pPr marL="0" indent="0" algn="just" eaLnBrk="1" hangingPunct="1">
              <a:spcBef>
                <a:spcPct val="0"/>
              </a:spcBef>
              <a:buFont typeface="Wingdings" pitchFamily="-103" charset="2"/>
              <a:buNone/>
            </a:pPr>
            <a:endParaRPr lang="pt-BR" sz="2000" b="1" smtClean="0">
              <a:solidFill>
                <a:srgbClr val="00B050"/>
              </a:solidFill>
            </a:endParaRPr>
          </a:p>
          <a:p>
            <a:pPr marL="0" indent="0" algn="just" eaLnBrk="1" hangingPunct="1">
              <a:spcBef>
                <a:spcPct val="0"/>
              </a:spcBef>
            </a:pPr>
            <a:r>
              <a:rPr lang="pt-BR" sz="2000" smtClean="0"/>
              <a:t> </a:t>
            </a:r>
            <a:r>
              <a:rPr lang="pt-BR" sz="2000" smtClean="0">
                <a:solidFill>
                  <a:srgbClr val="C00000"/>
                </a:solidFill>
              </a:rPr>
              <a:t>Omissão de dados</a:t>
            </a:r>
            <a:r>
              <a:rPr lang="pt-BR" sz="2000" smtClean="0"/>
              <a:t>, principalmente, a respeito do acompanhamento </a:t>
            </a:r>
            <a:r>
              <a:rPr lang="pt-BR" sz="2000" smtClean="0">
                <a:solidFill>
                  <a:srgbClr val="C00000"/>
                </a:solidFill>
              </a:rPr>
              <a:t>pós-reintegração</a:t>
            </a:r>
            <a:r>
              <a:rPr lang="pt-BR" sz="2000" smtClean="0"/>
              <a:t>: </a:t>
            </a:r>
            <a:r>
              <a:rPr lang="pt-BR" sz="2000" b="1" smtClean="0">
                <a:solidFill>
                  <a:srgbClr val="00B050"/>
                </a:solidFill>
              </a:rPr>
              <a:t>que trabalho estará sendo feito com as famílias?</a:t>
            </a:r>
            <a:endParaRPr lang="pt-BR" sz="2000" i="1" smtClean="0"/>
          </a:p>
        </p:txBody>
      </p:sp>
      <p:sp>
        <p:nvSpPr>
          <p:cNvPr id="6" name="Oval 5"/>
          <p:cNvSpPr/>
          <p:nvPr/>
        </p:nvSpPr>
        <p:spPr>
          <a:xfrm>
            <a:off x="206375" y="2117725"/>
            <a:ext cx="1219200" cy="8382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t-BR" sz="1900" b="1" dirty="0">
                <a:solidFill>
                  <a:schemeClr val="tx1"/>
                </a:solidFill>
              </a:rPr>
              <a:t>N = 50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539875" y="2286000"/>
            <a:ext cx="441325" cy="212725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66" name="Picture 15" descr="https://encrypted-tbn2.gstatic.com/images?q=tbn:ANd9GcTLbJenBajnXytcIa8MuTKyQBBn4OpwKNdj-7P1QHmGUpMvbb-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7300" y="5564188"/>
            <a:ext cx="1371600" cy="129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288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 rtlCol="0"/>
          <a:lstStyle/>
          <a:p>
            <a:pPr>
              <a:defRPr/>
            </a:pPr>
            <a:r>
              <a:rPr lang="pt-BR" altLang="pt-BR" sz="2800" b="1" dirty="0" smtClean="0">
                <a:ea typeface="+mj-ea"/>
              </a:rPr>
              <a:t>PONTOS EM DISCUSSÃO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1773238"/>
            <a:ext cx="7086600" cy="3889375"/>
          </a:xfrm>
        </p:spPr>
        <p:txBody>
          <a:bodyPr/>
          <a:lstStyle/>
          <a:p>
            <a:pPr marL="571500" indent="-571500">
              <a:spcBef>
                <a:spcPts val="1200"/>
              </a:spcBef>
              <a:buFont typeface="Wingdings" pitchFamily="-103" charset="2"/>
              <a:buAutoNum type="arabicPeriod"/>
            </a:pPr>
            <a:r>
              <a:rPr lang="pt-BR" sz="2700" smtClean="0"/>
              <a:t>A prevalência da MSH e</a:t>
            </a:r>
            <a:r>
              <a:rPr lang="pt-BR" sz="2700" b="1" smtClean="0"/>
              <a:t> </a:t>
            </a:r>
            <a:r>
              <a:rPr lang="pt-BR" sz="2700" smtClean="0"/>
              <a:t>seu poder circunscritor</a:t>
            </a:r>
          </a:p>
          <a:p>
            <a:pPr marL="571500" indent="-571500">
              <a:spcBef>
                <a:spcPts val="1200"/>
              </a:spcBef>
              <a:buFont typeface="Wingdings" pitchFamily="-103" charset="2"/>
              <a:buAutoNum type="arabicPeriod"/>
            </a:pPr>
            <a:r>
              <a:rPr lang="pt-BR" sz="2700" smtClean="0"/>
              <a:t>Falhas e descontinuidades nas políticas públicas</a:t>
            </a:r>
          </a:p>
          <a:p>
            <a:pPr marL="571500" indent="-571500">
              <a:spcBef>
                <a:spcPts val="1200"/>
              </a:spcBef>
              <a:buFont typeface="Wingdings" pitchFamily="-103" charset="2"/>
              <a:buAutoNum type="arabicPeriod"/>
            </a:pPr>
            <a:r>
              <a:rPr lang="pt-BR" sz="2700" smtClean="0"/>
              <a:t>Exclusão da família origem </a:t>
            </a:r>
          </a:p>
          <a:p>
            <a:pPr marL="571500" indent="-571500">
              <a:spcBef>
                <a:spcPts val="1200"/>
              </a:spcBef>
              <a:buFont typeface="Wingdings" pitchFamily="-103" charset="2"/>
              <a:buAutoNum type="arabicPeriod"/>
            </a:pPr>
            <a:r>
              <a:rPr lang="pt-BR" sz="2700" smtClean="0"/>
              <a:t>Educadores: ser preparado e acolhido para poder acolher</a:t>
            </a:r>
          </a:p>
          <a:p>
            <a:pPr marL="571500" indent="-571500">
              <a:spcBef>
                <a:spcPts val="1200"/>
              </a:spcBef>
              <a:buFont typeface="Wingdings" pitchFamily="-103" charset="2"/>
              <a:buAutoNum type="arabicPeriod"/>
            </a:pPr>
            <a:r>
              <a:rPr lang="pt-BR" sz="2700" smtClean="0"/>
              <a:t>Projeto Político Pedagógico X acolhimento para a distração</a:t>
            </a:r>
          </a:p>
          <a:p>
            <a:pPr marL="571500" indent="-571500">
              <a:spcBef>
                <a:spcPts val="1200"/>
              </a:spcBef>
              <a:buFont typeface="Wingdings" pitchFamily="-103" charset="2"/>
              <a:buAutoNum type="arabicPeriod"/>
            </a:pPr>
            <a:r>
              <a:rPr lang="pt-BR" sz="2700" smtClean="0"/>
              <a:t>(Re)vitimização da criança e do adolescente</a:t>
            </a:r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288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cap="none" smtClean="0"/>
              <a:t>NOSSO LIVRO</a:t>
            </a:r>
          </a:p>
        </p:txBody>
      </p:sp>
      <p:pic>
        <p:nvPicPr>
          <p:cNvPr id="44035" name="Imagem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2438400"/>
            <a:ext cx="4114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288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6629400" cy="1143000"/>
          </a:xfrm>
        </p:spPr>
        <p:txBody>
          <a:bodyPr/>
          <a:lstStyle/>
          <a:p>
            <a:pPr eaLnBrk="1" hangingPunct="1"/>
            <a:r>
              <a:rPr lang="pt-BR" b="1" cap="none" smtClean="0"/>
              <a:t>OBRIGADA!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0" y="6248400"/>
            <a:ext cx="5029200" cy="381000"/>
          </a:xfrm>
          <a:solidFill>
            <a:schemeClr val="accent2">
              <a:lumMod val="60000"/>
              <a:lumOff val="40000"/>
            </a:schemeClr>
          </a:solidFill>
        </p:spPr>
        <p:txBody>
          <a:bodyPr anchor="ctr">
            <a:noAutofit/>
          </a:bodyPr>
          <a:lstStyle/>
          <a:p>
            <a:pPr marL="215900" indent="-215900" algn="ctr" eaLnBrk="1" hangingPunct="1">
              <a:spcBef>
                <a:spcPct val="0"/>
              </a:spcBef>
              <a:buFont typeface="Wingdings" pitchFamily="-103" charset="2"/>
              <a:buNone/>
            </a:pPr>
            <a:r>
              <a:rPr lang="pt-BR" sz="2000" smtClean="0"/>
              <a:t>Agradecimentos à CAPES, FAPESP e ao CNPq</a:t>
            </a:r>
          </a:p>
        </p:txBody>
      </p:sp>
      <p:sp>
        <p:nvSpPr>
          <p:cNvPr id="45060" name="TextBox 4"/>
          <p:cNvSpPr txBox="1">
            <a:spLocks noChangeArrowheads="1"/>
          </p:cNvSpPr>
          <p:nvPr/>
        </p:nvSpPr>
        <p:spPr bwMode="auto">
          <a:xfrm>
            <a:off x="1924050" y="3262313"/>
            <a:ext cx="7086600" cy="1200150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pt-BR" sz="2400" b="1">
                <a:latin typeface="Calibri" pitchFamily="-103" charset="0"/>
                <a:cs typeface="Arial" charset="0"/>
              </a:rPr>
              <a:t>Maria Clotilde Rossetti-Ferreira – </a:t>
            </a:r>
            <a:r>
              <a:rPr lang="pt-BR" sz="2400" b="1">
                <a:latin typeface="Calibri" pitchFamily="-103" charset="0"/>
                <a:cs typeface="Arial" charset="0"/>
                <a:hlinkClick r:id="rId2"/>
              </a:rPr>
              <a:t>mcrferre@usp.br</a:t>
            </a:r>
            <a:endParaRPr lang="pt-BR" sz="2400" b="1">
              <a:latin typeface="Calibri" pitchFamily="-103" charset="0"/>
              <a:cs typeface="Arial" charset="0"/>
            </a:endParaRPr>
          </a:p>
          <a:p>
            <a:pPr algn="ctr" eaLnBrk="1" hangingPunct="1"/>
            <a:r>
              <a:rPr lang="pt-BR" sz="2400" b="1">
                <a:latin typeface="Calibri" pitchFamily="-103" charset="0"/>
                <a:cs typeface="Arial" charset="0"/>
              </a:rPr>
              <a:t>Ivy Almeida – </a:t>
            </a:r>
            <a:r>
              <a:rPr lang="pt-BR" sz="2400" b="1">
                <a:latin typeface="Calibri" pitchFamily="-103" charset="0"/>
                <a:cs typeface="Arial" charset="0"/>
                <a:hlinkClick r:id="rId3"/>
              </a:rPr>
              <a:t>ivy.almeida@uol.com.br</a:t>
            </a:r>
            <a:endParaRPr lang="pt-BR" sz="2400" b="1">
              <a:latin typeface="Calibri" pitchFamily="-103" charset="0"/>
              <a:cs typeface="Arial" charset="0"/>
            </a:endParaRPr>
          </a:p>
          <a:p>
            <a:pPr algn="ctr" eaLnBrk="1" hangingPunct="1"/>
            <a:r>
              <a:rPr lang="pt-BR" sz="2400" b="1">
                <a:latin typeface="Calibri" pitchFamily="-103" charset="0"/>
                <a:cs typeface="Arial" charset="0"/>
              </a:rPr>
              <a:t>Gabriella Moura – </a:t>
            </a:r>
            <a:r>
              <a:rPr lang="pt-BR" sz="2400" b="1">
                <a:latin typeface="Calibri" pitchFamily="-103" charset="0"/>
                <a:cs typeface="Arial" charset="0"/>
                <a:hlinkClick r:id="rId4"/>
              </a:rPr>
              <a:t>gabigmoura@yahoo.com.br</a:t>
            </a:r>
            <a:endParaRPr lang="pt-BR" sz="2400" b="1">
              <a:latin typeface="Calibri" pitchFamily="-103" charset="0"/>
              <a:cs typeface="Arial" charset="0"/>
            </a:endParaRPr>
          </a:p>
        </p:txBody>
      </p:sp>
      <p:pic>
        <p:nvPicPr>
          <p:cNvPr id="4506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8288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Picture 9" descr="C:\Users\Ivy\Documents\IVY ATUAL\Ivy\Clotilde\Imagens\Cinded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2057400"/>
            <a:ext cx="44577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lipse 6"/>
          <p:cNvSpPr/>
          <p:nvPr/>
        </p:nvSpPr>
        <p:spPr>
          <a:xfrm>
            <a:off x="2057400" y="4954588"/>
            <a:ext cx="6819900" cy="8001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3200" dirty="0"/>
              <a:t>www.cindedi.com.br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od">
      <a:fillStyleLst>
        <a:solidFill>
          <a:schemeClr val="phClr"/>
        </a:solidFill>
        <a:solidFill>
          <a:schemeClr val="phClr">
            <a:tint val="80000"/>
          </a:schemeClr>
        </a:solidFill>
        <a:solidFill>
          <a:schemeClr val="phClr">
            <a:shade val="30000"/>
            <a:satMod val="150000"/>
          </a:schemeClr>
        </a:solidFill>
      </a:fillStyleLst>
      <a:lnStyleLst>
        <a:ln w="9525" cap="flat" cmpd="sng" algn="ctr">
          <a:solidFill>
            <a:schemeClr val="phClr">
              <a:tint val="90000"/>
              <a:satMod val="105000"/>
            </a:schemeClr>
          </a:solidFill>
          <a:prstDash val="solid"/>
        </a:ln>
        <a:ln w="50800" cap="flat" cmpd="sng" algn="ctr">
          <a:solidFill>
            <a:schemeClr val="phClr">
              <a:tint val="90000"/>
            </a:schemeClr>
          </a:solidFill>
          <a:prstDash val="solid"/>
        </a:ln>
        <a:ln w="76200" cap="flat" cmpd="dbl" algn="ctr">
          <a:solidFill>
            <a:schemeClr val="phClr">
              <a:tint val="9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dist="25400" dir="5400000" sx="101000" sy="101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50800" dir="5400000" sx="101000" sy="101000" rotWithShape="0">
              <a:srgbClr val="000000">
                <a:alpha val="50000"/>
              </a:srgbClr>
            </a:outerShdw>
            <a:reflection blurRad="12700" stA="30000" endPos="30000" dist="508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5400000"/>
            </a:lightRig>
          </a:scene3d>
          <a:sp3d prstMaterial="softmetal">
            <a:bevelT w="63500" h="25400" prst="coolSlant"/>
          </a:sp3d>
        </a:effectStyle>
      </a:effectStyleLst>
      <a:bgFillStyleLst>
        <a:solidFill>
          <a:schemeClr val="phClr">
            <a:satMod val="125000"/>
          </a:schemeClr>
        </a:solidFill>
        <a:solidFill>
          <a:schemeClr val="phClr">
            <a:shade val="30000"/>
            <a:satMod val="150000"/>
          </a:schemeClr>
        </a:solidFill>
        <a:gradFill>
          <a:gsLst>
            <a:gs pos="0">
              <a:schemeClr val="phClr">
                <a:tint val="100000"/>
                <a:shade val="80000"/>
                <a:satMod val="135000"/>
              </a:schemeClr>
            </a:gs>
            <a:gs pos="55000">
              <a:schemeClr val="phClr">
                <a:tint val="70000"/>
                <a:shade val="100000"/>
                <a:satMod val="150000"/>
              </a:schemeClr>
            </a:gs>
            <a:gs pos="100000">
              <a:schemeClr val="phClr">
                <a:tint val="70000"/>
                <a:shade val="100000"/>
                <a:satMod val="15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</Template>
  <TotalTime>3525</TotalTime>
  <Words>1820</Words>
  <Application>Microsoft Office PowerPoint</Application>
  <PresentationFormat>Apresentação na tela (4:3)</PresentationFormat>
  <Paragraphs>216</Paragraphs>
  <Slides>26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5" baseType="lpstr">
      <vt:lpstr>Arial</vt:lpstr>
      <vt:lpstr>ＭＳ Ｐゴシック</vt:lpstr>
      <vt:lpstr>Trebuchet MS</vt:lpstr>
      <vt:lpstr>Calibri</vt:lpstr>
      <vt:lpstr>Wingdings</vt:lpstr>
      <vt:lpstr>Arial Rounded MT Bold</vt:lpstr>
      <vt:lpstr>Georgia</vt:lpstr>
      <vt:lpstr>Wingdings 2</vt:lpstr>
      <vt:lpstr>Mod</vt:lpstr>
      <vt:lpstr>Slide 1</vt:lpstr>
      <vt:lpstr>GRANDES DESAFIOS PARA O ACOLHIMENTO INSTITUCIONAL</vt:lpstr>
      <vt:lpstr>ESTUDOS SOBRE ACOLHIMENTO INSTITUCIONAL</vt:lpstr>
      <vt:lpstr>ESTUDOS SOBRE ACOLHIMENTO INSTITUCIONAL</vt:lpstr>
      <vt:lpstr>DESAFIOS METODOLÓGICOS</vt:lpstr>
      <vt:lpstr>INSERÇÃO/ACOLHIMENTO</vt:lpstr>
      <vt:lpstr>Slide 7</vt:lpstr>
      <vt:lpstr>Slide 8</vt:lpstr>
      <vt:lpstr>CONSTATAMOS QUE...</vt:lpstr>
      <vt:lpstr>PROCESSO DE DECISÃO SOBRE O ACOLHIMENTO</vt:lpstr>
      <vt:lpstr>PROCESSO DE RETIRADA DA CRIANÇA DE SEU CONTEXTO FAMILIAR</vt:lpstr>
      <vt:lpstr>PROCESSO DE RECEPÇÃO/ACOLHIDA DA CRIANÇA NA INSTITUIÇÃO</vt:lpstr>
      <vt:lpstr>O PROCESSO DE ACOLHIDA:  O BEBÊ NA INSTITUIÇÃO</vt:lpstr>
      <vt:lpstr>O PROCESSO DE ACOLHIDA:  O BEBÊ NA INSTITUIÇÃO</vt:lpstr>
      <vt:lpstr>O PROCESSO DE ACOLHIDA:  O BEBÊ NA INSTITUIÇÃO</vt:lpstr>
      <vt:lpstr>ORGANIZAÇÃO DO ESPAÇO </vt:lpstr>
      <vt:lpstr>O PROCESSO DE ACOLHIDA: POSSIBILIDADES DE CONSTRUÇÃO DE IDENTIDADE E (RE)SIGNIFICAÇÃO DE SUAS HISTÓRIAS</vt:lpstr>
      <vt:lpstr>O PROCESSO DE ACOLHIDA:  POSSIBILIDADES DE CONSTRUÇÃO DE IDENTIDADE E (RE)SIGNIFICAÇÃO DE SUAS HISTÓRIAS</vt:lpstr>
      <vt:lpstr>O BRINCAR E OS BRINQUEDOS</vt:lpstr>
      <vt:lpstr>INSERÇÃO NA COMUNIDADE</vt:lpstr>
      <vt:lpstr>(NÃO) MANUTENÇÃO DOS VÍNCULOS FAMILIARES</vt:lpstr>
      <vt:lpstr>QUALIFICAÇÃO E VALORIZAÇÃO PROFISSIONAL</vt:lpstr>
      <vt:lpstr>REINTEGRAÇÃO FAMILIAR</vt:lpstr>
      <vt:lpstr>PONTOS EM DISCUSSÃO</vt:lpstr>
      <vt:lpstr>NOSSO LIVRO</vt:lpstr>
      <vt:lpstr>OBRIGADA!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“Processo de recepção/acolhida em instituições de acolhimento e (re)vitimização de crianças: o que e como melhorar as práticas atuais?”</dc:title>
  <dc:creator>Gabriella Moura</dc:creator>
  <cp:lastModifiedBy>NECA</cp:lastModifiedBy>
  <cp:revision>613</cp:revision>
  <dcterms:created xsi:type="dcterms:W3CDTF">2006-08-16T00:00:00Z</dcterms:created>
  <dcterms:modified xsi:type="dcterms:W3CDTF">2014-12-03T19:45:16Z</dcterms:modified>
</cp:coreProperties>
</file>